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 id="2147483653" r:id="rId2"/>
    <p:sldMasterId id="2147483665" r:id="rId3"/>
  </p:sldMasterIdLst>
  <p:notesMasterIdLst>
    <p:notesMasterId r:id="rId25"/>
  </p:notesMasterIdLst>
  <p:handoutMasterIdLst>
    <p:handoutMasterId r:id="rId26"/>
  </p:handoutMasterIdLst>
  <p:sldIdLst>
    <p:sldId id="256" r:id="rId4"/>
    <p:sldId id="643" r:id="rId5"/>
    <p:sldId id="645" r:id="rId6"/>
    <p:sldId id="614" r:id="rId7"/>
    <p:sldId id="623" r:id="rId8"/>
    <p:sldId id="624" r:id="rId9"/>
    <p:sldId id="630" r:id="rId10"/>
    <p:sldId id="613" r:id="rId11"/>
    <p:sldId id="625" r:id="rId12"/>
    <p:sldId id="658" r:id="rId13"/>
    <p:sldId id="627" r:id="rId14"/>
    <p:sldId id="647" r:id="rId15"/>
    <p:sldId id="659" r:id="rId16"/>
    <p:sldId id="660" r:id="rId17"/>
    <p:sldId id="635" r:id="rId18"/>
    <p:sldId id="646" r:id="rId19"/>
    <p:sldId id="656" r:id="rId20"/>
    <p:sldId id="657" r:id="rId21"/>
    <p:sldId id="626" r:id="rId22"/>
    <p:sldId id="650" r:id="rId23"/>
    <p:sldId id="651" r:id="rId24"/>
  </p:sldIdLst>
  <p:sldSz cx="9144000" cy="6858000" type="screen4x3"/>
  <p:notesSz cx="6980238"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ヒラギノ角ゴ Pro W3" charset="-128"/>
        <a:cs typeface="+mn-cs"/>
      </a:defRPr>
    </a:lvl1pPr>
    <a:lvl2pPr marL="457200" algn="l" defTabSz="457200" rtl="0" fontAlgn="base">
      <a:spcBef>
        <a:spcPct val="0"/>
      </a:spcBef>
      <a:spcAft>
        <a:spcPct val="0"/>
      </a:spcAft>
      <a:defRPr kern="1200">
        <a:solidFill>
          <a:schemeClr val="tx1"/>
        </a:solidFill>
        <a:latin typeface="Arial" pitchFamily="34" charset="0"/>
        <a:ea typeface="ヒラギノ角ゴ Pro W3" charset="-128"/>
        <a:cs typeface="+mn-cs"/>
      </a:defRPr>
    </a:lvl2pPr>
    <a:lvl3pPr marL="914400" algn="l" defTabSz="457200" rtl="0" fontAlgn="base">
      <a:spcBef>
        <a:spcPct val="0"/>
      </a:spcBef>
      <a:spcAft>
        <a:spcPct val="0"/>
      </a:spcAft>
      <a:defRPr kern="1200">
        <a:solidFill>
          <a:schemeClr val="tx1"/>
        </a:solidFill>
        <a:latin typeface="Arial" pitchFamily="34" charset="0"/>
        <a:ea typeface="ヒラギノ角ゴ Pro W3" charset="-128"/>
        <a:cs typeface="+mn-cs"/>
      </a:defRPr>
    </a:lvl3pPr>
    <a:lvl4pPr marL="1371600" algn="l" defTabSz="457200" rtl="0" fontAlgn="base">
      <a:spcBef>
        <a:spcPct val="0"/>
      </a:spcBef>
      <a:spcAft>
        <a:spcPct val="0"/>
      </a:spcAft>
      <a:defRPr kern="1200">
        <a:solidFill>
          <a:schemeClr val="tx1"/>
        </a:solidFill>
        <a:latin typeface="Arial" pitchFamily="34" charset="0"/>
        <a:ea typeface="ヒラギノ角ゴ Pro W3" charset="-128"/>
        <a:cs typeface="+mn-cs"/>
      </a:defRPr>
    </a:lvl4pPr>
    <a:lvl5pPr marL="1828800" algn="l" defTabSz="457200" rtl="0" fontAlgn="base">
      <a:spcBef>
        <a:spcPct val="0"/>
      </a:spcBef>
      <a:spcAft>
        <a:spcPct val="0"/>
      </a:spcAft>
      <a:defRPr kern="1200">
        <a:solidFill>
          <a:schemeClr val="tx1"/>
        </a:solidFill>
        <a:latin typeface="Arial" pitchFamily="34" charset="0"/>
        <a:ea typeface="ヒラギノ角ゴ Pro W3" charset="-128"/>
        <a:cs typeface="+mn-cs"/>
      </a:defRPr>
    </a:lvl5pPr>
    <a:lvl6pPr marL="2286000" algn="l" defTabSz="914400" rtl="0" eaLnBrk="1" latinLnBrk="0" hangingPunct="1">
      <a:defRPr kern="1200">
        <a:solidFill>
          <a:schemeClr val="tx1"/>
        </a:solidFill>
        <a:latin typeface="Arial" pitchFamily="34" charset="0"/>
        <a:ea typeface="ヒラギノ角ゴ Pro W3" charset="-128"/>
        <a:cs typeface="+mn-cs"/>
      </a:defRPr>
    </a:lvl6pPr>
    <a:lvl7pPr marL="2743200" algn="l" defTabSz="914400" rtl="0" eaLnBrk="1" latinLnBrk="0" hangingPunct="1">
      <a:defRPr kern="1200">
        <a:solidFill>
          <a:schemeClr val="tx1"/>
        </a:solidFill>
        <a:latin typeface="Arial" pitchFamily="34" charset="0"/>
        <a:ea typeface="ヒラギノ角ゴ Pro W3" charset="-128"/>
        <a:cs typeface="+mn-cs"/>
      </a:defRPr>
    </a:lvl7pPr>
    <a:lvl8pPr marL="3200400" algn="l" defTabSz="914400" rtl="0" eaLnBrk="1" latinLnBrk="0" hangingPunct="1">
      <a:defRPr kern="1200">
        <a:solidFill>
          <a:schemeClr val="tx1"/>
        </a:solidFill>
        <a:latin typeface="Arial" pitchFamily="34" charset="0"/>
        <a:ea typeface="ヒラギノ角ゴ Pro W3" charset="-128"/>
        <a:cs typeface="+mn-cs"/>
      </a:defRPr>
    </a:lvl8pPr>
    <a:lvl9pPr marL="3657600" algn="l" defTabSz="914400" rtl="0" eaLnBrk="1" latinLnBrk="0" hangingPunct="1">
      <a:defRPr kern="1200">
        <a:solidFill>
          <a:schemeClr val="tx1"/>
        </a:solidFill>
        <a:latin typeface="Arial" pitchFamily="34" charset="0"/>
        <a:ea typeface="ヒラギノ角ゴ Pro W3"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re" initials="i" lastIdx="1" clrIdx="0"/>
  <p:cmAuthor id="1" name="mavc" initials="m"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404040"/>
    <a:srgbClr val="005FA1"/>
    <a:srgbClr val="808080"/>
    <a:srgbClr val="CCCCCC"/>
    <a:srgbClr val="E17068"/>
    <a:srgbClr val="FE454A"/>
    <a:srgbClr val="E10202"/>
    <a:srgbClr val="EF414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Estilo medio 1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5885" autoAdjust="0"/>
  </p:normalViewPr>
  <p:slideViewPr>
    <p:cSldViewPr snapToObjects="1">
      <p:cViewPr varScale="1">
        <p:scale>
          <a:sx n="71" d="100"/>
          <a:sy n="71" d="100"/>
        </p:scale>
        <p:origin x="-492" y="-102"/>
      </p:cViewPr>
      <p:guideLst>
        <p:guide orient="horz" pos="-4"/>
        <p:guide pos="3"/>
      </p:guideLst>
    </p:cSldViewPr>
  </p:slideViewPr>
  <p:outlineViewPr>
    <p:cViewPr>
      <p:scale>
        <a:sx n="33" d="100"/>
        <a:sy n="33" d="100"/>
      </p:scale>
      <p:origin x="48" y="29910"/>
    </p:cViewPr>
  </p:outlineViewPr>
  <p:notesTextViewPr>
    <p:cViewPr>
      <p:scale>
        <a:sx n="100" d="100"/>
        <a:sy n="100" d="100"/>
      </p:scale>
      <p:origin x="0" y="0"/>
    </p:cViewPr>
  </p:notesTextViewPr>
  <p:sorterViewPr>
    <p:cViewPr>
      <p:scale>
        <a:sx n="93" d="100"/>
        <a:sy n="93"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o\AppData\Local\Microsoft\Windows\Temporary%20Internet%20Files\Content.Outlook\F02HKGWV\141027%20ingresos%20tributarios%20(Patricia).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mavc.REDDIPRES\Mis%20documentos\Ejecuci&#243;n%20III%20trimestre%202014\141027%20Cuadros%20y%20gr&#225;ficos%20ppt%20ejecuci&#243;n%20III%20trimestr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mao\AppData\Local\Microsoft\Windows\Temporary%20Internet%20Files\Content.Outlook\F02HKGWV\141027%20Cuadros%20y%20gr&#225;ficos%20ppt%20ejecuci&#243;n%20III%20trimestre%20(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jchm\Escritorio\Trabajo\ejecuci&#243;n\informes%20trimestrales\III%20trimestre%202014\avance%20mensual.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mavc.REDDIPRES\Configuraci&#243;n%20local\Archivos%20temporales%20de%20Internet\Content.Outlook\6XD4HTDO\Gasto%20capital%20III%20trimestre%202011-2014.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mavc.REDDIPRES\Mis%20documentos\Ejecuci&#243;n%20III%20trimestre%202014\141027%20Cuadros%20y%20gr&#225;ficos%20ppt%20ejecuci&#243;n%20III%20trimest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chart>
    <c:plotArea>
      <c:layout/>
      <c:barChart>
        <c:barDir val="col"/>
        <c:grouping val="clustered"/>
        <c:ser>
          <c:idx val="0"/>
          <c:order val="0"/>
          <c:dPt>
            <c:idx val="3"/>
            <c:spPr>
              <a:solidFill>
                <a:schemeClr val="accent1">
                  <a:lumMod val="40000"/>
                  <a:lumOff val="60000"/>
                </a:schemeClr>
              </a:solidFill>
            </c:spPr>
          </c:dPt>
          <c:dLbls>
            <c:showVal val="1"/>
          </c:dLbls>
          <c:cat>
            <c:strRef>
              <c:f>('VarReal IT2014-2013'!$W$5,'VarReal IT2014-2013'!$X$5,'VarReal IT2014-2013'!$Z$5,'VarReal IT2014-2013'!$AA$5)</c:f>
              <c:strCache>
                <c:ptCount val="4"/>
                <c:pt idx="0">
                  <c:v>Trim.1</c:v>
                </c:pt>
                <c:pt idx="1">
                  <c:v>Trim.2</c:v>
                </c:pt>
                <c:pt idx="2">
                  <c:v>Trim.3</c:v>
                </c:pt>
                <c:pt idx="3">
                  <c:v>Acumulado al Trim. 3</c:v>
                </c:pt>
              </c:strCache>
            </c:strRef>
          </c:cat>
          <c:val>
            <c:numRef>
              <c:f>('VarReal IT2014-2013'!$W$13,'VarReal IT2014-2013'!$X$13,'VarReal IT2014-2013'!$Z$13,'VarReal IT2014-2013'!$AA$13)</c:f>
              <c:numCache>
                <c:formatCode>0.0%</c:formatCode>
                <c:ptCount val="4"/>
                <c:pt idx="0">
                  <c:v>5.2573603263998091E-2</c:v>
                </c:pt>
                <c:pt idx="1">
                  <c:v>2.0189204614662788E-2</c:v>
                </c:pt>
                <c:pt idx="2">
                  <c:v>2.9688967806349685E-2</c:v>
                </c:pt>
                <c:pt idx="3">
                  <c:v>3.4075906700293618E-2</c:v>
                </c:pt>
              </c:numCache>
            </c:numRef>
          </c:val>
        </c:ser>
        <c:axId val="61076992"/>
        <c:axId val="61078528"/>
      </c:barChart>
      <c:catAx>
        <c:axId val="61076992"/>
        <c:scaling>
          <c:orientation val="minMax"/>
        </c:scaling>
        <c:axPos val="b"/>
        <c:tickLblPos val="nextTo"/>
        <c:crossAx val="61078528"/>
        <c:crosses val="autoZero"/>
        <c:auto val="1"/>
        <c:lblAlgn val="ctr"/>
        <c:lblOffset val="100"/>
      </c:catAx>
      <c:valAx>
        <c:axId val="61078528"/>
        <c:scaling>
          <c:orientation val="minMax"/>
        </c:scaling>
        <c:axPos val="l"/>
        <c:numFmt formatCode="0%" sourceLinked="0"/>
        <c:tickLblPos val="nextTo"/>
        <c:crossAx val="61076992"/>
        <c:crosses val="autoZero"/>
        <c:crossBetween val="between"/>
      </c:valAx>
      <c:spPr>
        <a:noFill/>
        <a:ln w="25400">
          <a:noFill/>
        </a:ln>
      </c:spPr>
    </c:plotArea>
    <c:plotVisOnly val="1"/>
  </c:chart>
  <c:txPr>
    <a:bodyPr/>
    <a:lstStyle/>
    <a:p>
      <a:pPr>
        <a:defRPr sz="1200"/>
      </a:pPr>
      <a:endParaRPr lang="es-E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chart>
    <c:plotArea>
      <c:layout/>
      <c:barChart>
        <c:barDir val="col"/>
        <c:grouping val="clustered"/>
        <c:ser>
          <c:idx val="1"/>
          <c:order val="0"/>
          <c:tx>
            <c:strRef>
              <c:f>Hoja6!$C$5</c:f>
              <c:strCache>
                <c:ptCount val="1"/>
                <c:pt idx="0">
                  <c:v>2011</c:v>
                </c:pt>
              </c:strCache>
            </c:strRef>
          </c:tx>
          <c:dLbls>
            <c:showVal val="1"/>
          </c:dLbls>
          <c:cat>
            <c:strRef>
              <c:f>Hoja6!$A$6:$A$8</c:f>
              <c:strCache>
                <c:ptCount val="3"/>
                <c:pt idx="0">
                  <c:v>I trimestre</c:v>
                </c:pt>
                <c:pt idx="1">
                  <c:v>II trimestre</c:v>
                </c:pt>
                <c:pt idx="2">
                  <c:v>III trimestre</c:v>
                </c:pt>
              </c:strCache>
            </c:strRef>
          </c:cat>
          <c:val>
            <c:numRef>
              <c:f>Hoja6!$C$6:$C$8</c:f>
              <c:numCache>
                <c:formatCode>General</c:formatCode>
                <c:ptCount val="3"/>
                <c:pt idx="0">
                  <c:v>19.7</c:v>
                </c:pt>
                <c:pt idx="1">
                  <c:v>42.1</c:v>
                </c:pt>
                <c:pt idx="2" formatCode="0.0">
                  <c:v>65.320764569122787</c:v>
                </c:pt>
              </c:numCache>
            </c:numRef>
          </c:val>
        </c:ser>
        <c:ser>
          <c:idx val="2"/>
          <c:order val="1"/>
          <c:tx>
            <c:strRef>
              <c:f>Hoja6!$D$5</c:f>
              <c:strCache>
                <c:ptCount val="1"/>
                <c:pt idx="0">
                  <c:v>2012</c:v>
                </c:pt>
              </c:strCache>
            </c:strRef>
          </c:tx>
          <c:dLbls>
            <c:showVal val="1"/>
          </c:dLbls>
          <c:cat>
            <c:strRef>
              <c:f>Hoja6!$A$6:$A$8</c:f>
              <c:strCache>
                <c:ptCount val="3"/>
                <c:pt idx="0">
                  <c:v>I trimestre</c:v>
                </c:pt>
                <c:pt idx="1">
                  <c:v>II trimestre</c:v>
                </c:pt>
                <c:pt idx="2">
                  <c:v>III trimestre</c:v>
                </c:pt>
              </c:strCache>
            </c:strRef>
          </c:cat>
          <c:val>
            <c:numRef>
              <c:f>Hoja6!$D$6:$D$8</c:f>
              <c:numCache>
                <c:formatCode>General</c:formatCode>
                <c:ptCount val="3"/>
                <c:pt idx="0">
                  <c:v>20.9</c:v>
                </c:pt>
                <c:pt idx="1">
                  <c:v>43.7</c:v>
                </c:pt>
                <c:pt idx="2" formatCode="0.0">
                  <c:v>67.567809423253806</c:v>
                </c:pt>
              </c:numCache>
            </c:numRef>
          </c:val>
        </c:ser>
        <c:ser>
          <c:idx val="3"/>
          <c:order val="2"/>
          <c:tx>
            <c:strRef>
              <c:f>Hoja6!$E$5</c:f>
              <c:strCache>
                <c:ptCount val="1"/>
                <c:pt idx="0">
                  <c:v>2013</c:v>
                </c:pt>
              </c:strCache>
            </c:strRef>
          </c:tx>
          <c:dLbls>
            <c:showVal val="1"/>
          </c:dLbls>
          <c:cat>
            <c:strRef>
              <c:f>Hoja6!$A$6:$A$8</c:f>
              <c:strCache>
                <c:ptCount val="3"/>
                <c:pt idx="0">
                  <c:v>I trimestre</c:v>
                </c:pt>
                <c:pt idx="1">
                  <c:v>II trimestre</c:v>
                </c:pt>
                <c:pt idx="2">
                  <c:v>III trimestre</c:v>
                </c:pt>
              </c:strCache>
            </c:strRef>
          </c:cat>
          <c:val>
            <c:numRef>
              <c:f>Hoja6!$E$6:$E$8</c:f>
              <c:numCache>
                <c:formatCode>General</c:formatCode>
                <c:ptCount val="3"/>
                <c:pt idx="0">
                  <c:v>20.5</c:v>
                </c:pt>
                <c:pt idx="1">
                  <c:v>44.1</c:v>
                </c:pt>
                <c:pt idx="2" formatCode="0.0">
                  <c:v>67.758297016693248</c:v>
                </c:pt>
              </c:numCache>
            </c:numRef>
          </c:val>
        </c:ser>
        <c:ser>
          <c:idx val="4"/>
          <c:order val="3"/>
          <c:tx>
            <c:strRef>
              <c:f>Hoja6!$F$5</c:f>
              <c:strCache>
                <c:ptCount val="1"/>
                <c:pt idx="0">
                  <c:v>2014</c:v>
                </c:pt>
              </c:strCache>
            </c:strRef>
          </c:tx>
          <c:dLbls>
            <c:showVal val="1"/>
          </c:dLbls>
          <c:cat>
            <c:strRef>
              <c:f>Hoja6!$A$6:$A$8</c:f>
              <c:strCache>
                <c:ptCount val="3"/>
                <c:pt idx="0">
                  <c:v>I trimestre</c:v>
                </c:pt>
                <c:pt idx="1">
                  <c:v>II trimestre</c:v>
                </c:pt>
                <c:pt idx="2">
                  <c:v>III trimestre</c:v>
                </c:pt>
              </c:strCache>
            </c:strRef>
          </c:cat>
          <c:val>
            <c:numRef>
              <c:f>Hoja6!$F$6:$F$8</c:f>
              <c:numCache>
                <c:formatCode>General</c:formatCode>
                <c:ptCount val="3"/>
                <c:pt idx="0">
                  <c:v>21.7</c:v>
                </c:pt>
                <c:pt idx="1">
                  <c:v>45.5</c:v>
                </c:pt>
                <c:pt idx="2" formatCode="0.0">
                  <c:v>70.041601373442873</c:v>
                </c:pt>
              </c:numCache>
            </c:numRef>
          </c:val>
        </c:ser>
        <c:axId val="61201408"/>
        <c:axId val="61223680"/>
      </c:barChart>
      <c:catAx>
        <c:axId val="61201408"/>
        <c:scaling>
          <c:orientation val="minMax"/>
        </c:scaling>
        <c:axPos val="b"/>
        <c:numFmt formatCode="General" sourceLinked="1"/>
        <c:tickLblPos val="nextTo"/>
        <c:crossAx val="61223680"/>
        <c:crosses val="autoZero"/>
        <c:auto val="1"/>
        <c:lblAlgn val="ctr"/>
        <c:lblOffset val="100"/>
      </c:catAx>
      <c:valAx>
        <c:axId val="61223680"/>
        <c:scaling>
          <c:orientation val="minMax"/>
        </c:scaling>
        <c:axPos val="l"/>
        <c:numFmt formatCode="General" sourceLinked="1"/>
        <c:tickLblPos val="nextTo"/>
        <c:crossAx val="61201408"/>
        <c:crosses val="autoZero"/>
        <c:crossBetween val="between"/>
      </c:valAx>
    </c:plotArea>
    <c:legend>
      <c:legendPos val="t"/>
      <c:layout>
        <c:manualLayout>
          <c:xMode val="edge"/>
          <c:yMode val="edge"/>
          <c:x val="0.27229542637657206"/>
          <c:y val="1.6510188216145683E-2"/>
          <c:w val="0.42655040575011088"/>
          <c:h val="6.3066102286899406E-2"/>
        </c:manualLayout>
      </c:layout>
      <c:txPr>
        <a:bodyPr/>
        <a:lstStyle/>
        <a:p>
          <a:pPr>
            <a:defRPr sz="1400"/>
          </a:pPr>
          <a:endParaRPr lang="es-ES"/>
        </a:p>
      </c:txPr>
    </c:legend>
    <c:plotVisOnly val="1"/>
  </c:chart>
  <c:txPr>
    <a:bodyPr/>
    <a:lstStyle/>
    <a:p>
      <a:pPr>
        <a:defRPr sz="1200"/>
      </a:pPr>
      <a:endParaRPr lang="es-E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ES"/>
  <c:chart>
    <c:plotArea>
      <c:layout/>
      <c:barChart>
        <c:barDir val="col"/>
        <c:grouping val="clustered"/>
        <c:ser>
          <c:idx val="1"/>
          <c:order val="0"/>
          <c:tx>
            <c:strRef>
              <c:f>Hoja6!$C$31</c:f>
              <c:strCache>
                <c:ptCount val="1"/>
                <c:pt idx="0">
                  <c:v>2011</c:v>
                </c:pt>
              </c:strCache>
            </c:strRef>
          </c:tx>
          <c:cat>
            <c:strRef>
              <c:f>Hoja6!$A$32:$A$34</c:f>
              <c:strCache>
                <c:ptCount val="3"/>
                <c:pt idx="0">
                  <c:v>Gasto Total</c:v>
                </c:pt>
                <c:pt idx="1">
                  <c:v>Gasto Corriente</c:v>
                </c:pt>
                <c:pt idx="2">
                  <c:v>Gasto de Capital</c:v>
                </c:pt>
              </c:strCache>
            </c:strRef>
          </c:cat>
          <c:val>
            <c:numRef>
              <c:f>Hoja6!$C$32:$C$34</c:f>
              <c:numCache>
                <c:formatCode>#,##0.0</c:formatCode>
                <c:ptCount val="3"/>
                <c:pt idx="0">
                  <c:v>65.320764569122787</c:v>
                </c:pt>
                <c:pt idx="1">
                  <c:v>68.861403452232494</c:v>
                </c:pt>
                <c:pt idx="2">
                  <c:v>51.456014513638564</c:v>
                </c:pt>
              </c:numCache>
            </c:numRef>
          </c:val>
        </c:ser>
        <c:ser>
          <c:idx val="2"/>
          <c:order val="1"/>
          <c:tx>
            <c:strRef>
              <c:f>Hoja6!$D$31</c:f>
              <c:strCache>
                <c:ptCount val="1"/>
                <c:pt idx="0">
                  <c:v>2012</c:v>
                </c:pt>
              </c:strCache>
            </c:strRef>
          </c:tx>
          <c:cat>
            <c:strRef>
              <c:f>Hoja6!$A$32:$A$34</c:f>
              <c:strCache>
                <c:ptCount val="3"/>
                <c:pt idx="0">
                  <c:v>Gasto Total</c:v>
                </c:pt>
                <c:pt idx="1">
                  <c:v>Gasto Corriente</c:v>
                </c:pt>
                <c:pt idx="2">
                  <c:v>Gasto de Capital</c:v>
                </c:pt>
              </c:strCache>
            </c:strRef>
          </c:cat>
          <c:val>
            <c:numRef>
              <c:f>Hoja6!$D$32:$D$34</c:f>
              <c:numCache>
                <c:formatCode>#,##0.0</c:formatCode>
                <c:ptCount val="3"/>
                <c:pt idx="0">
                  <c:v>67.567809423253806</c:v>
                </c:pt>
                <c:pt idx="1">
                  <c:v>70.299621525042369</c:v>
                </c:pt>
                <c:pt idx="2">
                  <c:v>56.342701136835913</c:v>
                </c:pt>
              </c:numCache>
            </c:numRef>
          </c:val>
        </c:ser>
        <c:ser>
          <c:idx val="3"/>
          <c:order val="2"/>
          <c:tx>
            <c:strRef>
              <c:f>Hoja6!$E$31</c:f>
              <c:strCache>
                <c:ptCount val="1"/>
                <c:pt idx="0">
                  <c:v>2013</c:v>
                </c:pt>
              </c:strCache>
            </c:strRef>
          </c:tx>
          <c:cat>
            <c:strRef>
              <c:f>Hoja6!$A$32:$A$34</c:f>
              <c:strCache>
                <c:ptCount val="3"/>
                <c:pt idx="0">
                  <c:v>Gasto Total</c:v>
                </c:pt>
                <c:pt idx="1">
                  <c:v>Gasto Corriente</c:v>
                </c:pt>
                <c:pt idx="2">
                  <c:v>Gasto de Capital</c:v>
                </c:pt>
              </c:strCache>
            </c:strRef>
          </c:cat>
          <c:val>
            <c:numRef>
              <c:f>Hoja6!$E$32:$E$34</c:f>
              <c:numCache>
                <c:formatCode>#,##0.0</c:formatCode>
                <c:ptCount val="3"/>
                <c:pt idx="0">
                  <c:v>67.758297016693376</c:v>
                </c:pt>
                <c:pt idx="1">
                  <c:v>69.946529463709936</c:v>
                </c:pt>
                <c:pt idx="2">
                  <c:v>58.006518870472313</c:v>
                </c:pt>
              </c:numCache>
            </c:numRef>
          </c:val>
        </c:ser>
        <c:ser>
          <c:idx val="4"/>
          <c:order val="3"/>
          <c:tx>
            <c:strRef>
              <c:f>Hoja6!$F$31</c:f>
              <c:strCache>
                <c:ptCount val="1"/>
                <c:pt idx="0">
                  <c:v>2014</c:v>
                </c:pt>
              </c:strCache>
            </c:strRef>
          </c:tx>
          <c:cat>
            <c:strRef>
              <c:f>Hoja6!$A$32:$A$34</c:f>
              <c:strCache>
                <c:ptCount val="3"/>
                <c:pt idx="0">
                  <c:v>Gasto Total</c:v>
                </c:pt>
                <c:pt idx="1">
                  <c:v>Gasto Corriente</c:v>
                </c:pt>
                <c:pt idx="2">
                  <c:v>Gasto de Capital</c:v>
                </c:pt>
              </c:strCache>
            </c:strRef>
          </c:cat>
          <c:val>
            <c:numRef>
              <c:f>Hoja6!$F$32:$F$34</c:f>
              <c:numCache>
                <c:formatCode>#,##0.0</c:formatCode>
                <c:ptCount val="3"/>
                <c:pt idx="0">
                  <c:v>70.041601373442873</c:v>
                </c:pt>
                <c:pt idx="1">
                  <c:v>71.678305798978258</c:v>
                </c:pt>
                <c:pt idx="2">
                  <c:v>61.874332492912394</c:v>
                </c:pt>
              </c:numCache>
            </c:numRef>
          </c:val>
        </c:ser>
        <c:dLbls>
          <c:showVal val="1"/>
        </c:dLbls>
        <c:axId val="61284736"/>
        <c:axId val="61286272"/>
      </c:barChart>
      <c:catAx>
        <c:axId val="61284736"/>
        <c:scaling>
          <c:orientation val="minMax"/>
        </c:scaling>
        <c:axPos val="b"/>
        <c:numFmt formatCode="General" sourceLinked="1"/>
        <c:tickLblPos val="nextTo"/>
        <c:crossAx val="61286272"/>
        <c:crosses val="autoZero"/>
        <c:auto val="1"/>
        <c:lblAlgn val="ctr"/>
        <c:lblOffset val="100"/>
      </c:catAx>
      <c:valAx>
        <c:axId val="61286272"/>
        <c:scaling>
          <c:orientation val="minMax"/>
        </c:scaling>
        <c:axPos val="l"/>
        <c:numFmt formatCode="#,##0" sourceLinked="0"/>
        <c:tickLblPos val="nextTo"/>
        <c:crossAx val="61284736"/>
        <c:crosses val="autoZero"/>
        <c:crossBetween val="between"/>
      </c:valAx>
    </c:plotArea>
    <c:legend>
      <c:legendPos val="t"/>
      <c:layout>
        <c:manualLayout>
          <c:xMode val="edge"/>
          <c:yMode val="edge"/>
          <c:x val="0.28191496479526729"/>
          <c:y val="1.6510188216145683E-2"/>
          <c:w val="0.42655040575011088"/>
          <c:h val="6.3066102286899406E-2"/>
        </c:manualLayout>
      </c:layout>
      <c:txPr>
        <a:bodyPr/>
        <a:lstStyle/>
        <a:p>
          <a:pPr>
            <a:defRPr sz="1400"/>
          </a:pPr>
          <a:endParaRPr lang="es-ES"/>
        </a:p>
      </c:txPr>
    </c:legend>
    <c:plotVisOnly val="1"/>
  </c:chart>
  <c:txPr>
    <a:bodyPr/>
    <a:lstStyle/>
    <a:p>
      <a:pPr>
        <a:defRPr sz="1200"/>
      </a:pPr>
      <a:endParaRPr lang="es-E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s-ES"/>
  <c:chart>
    <c:plotArea>
      <c:layout>
        <c:manualLayout>
          <c:layoutTarget val="inner"/>
          <c:xMode val="edge"/>
          <c:yMode val="edge"/>
          <c:x val="5.9708149688836074E-2"/>
          <c:y val="5.8531236689131724E-2"/>
          <c:w val="0.91892764830713403"/>
          <c:h val="0.80879048447156099"/>
        </c:manualLayout>
      </c:layout>
      <c:barChart>
        <c:barDir val="col"/>
        <c:grouping val="clustered"/>
        <c:ser>
          <c:idx val="3"/>
          <c:order val="0"/>
          <c:tx>
            <c:v>2011</c:v>
          </c:tx>
          <c:val>
            <c:numRef>
              <c:f>Hoja1!$B$15:$R$15</c:f>
              <c:numCache>
                <c:formatCode>#,##0.0</c:formatCode>
                <c:ptCount val="9"/>
                <c:pt idx="0">
                  <c:v>5.8355960292246696</c:v>
                </c:pt>
                <c:pt idx="1">
                  <c:v>5.837647471273141</c:v>
                </c:pt>
                <c:pt idx="2">
                  <c:v>8.0318940907565235</c:v>
                </c:pt>
                <c:pt idx="3">
                  <c:v>7.1354986455419835</c:v>
                </c:pt>
                <c:pt idx="4">
                  <c:v>7.2537487421993134</c:v>
                </c:pt>
                <c:pt idx="5">
                  <c:v>7.9657960667934145</c:v>
                </c:pt>
                <c:pt idx="6">
                  <c:v>7.5943376618013145</c:v>
                </c:pt>
                <c:pt idx="7">
                  <c:v>7.4387779347407914</c:v>
                </c:pt>
                <c:pt idx="8">
                  <c:v>8.227467926791638</c:v>
                </c:pt>
              </c:numCache>
            </c:numRef>
          </c:val>
        </c:ser>
        <c:ser>
          <c:idx val="2"/>
          <c:order val="1"/>
          <c:tx>
            <c:v>2012</c:v>
          </c:tx>
          <c:val>
            <c:numRef>
              <c:f>Hoja1!$B$12:$R$12</c:f>
              <c:numCache>
                <c:formatCode>#,##0.0</c:formatCode>
                <c:ptCount val="9"/>
                <c:pt idx="0">
                  <c:v>6.3774165549723465</c:v>
                </c:pt>
                <c:pt idx="1">
                  <c:v>6.5408630275460329</c:v>
                </c:pt>
                <c:pt idx="2">
                  <c:v>7.9463138053210827</c:v>
                </c:pt>
                <c:pt idx="3">
                  <c:v>7.2340603422452352</c:v>
                </c:pt>
                <c:pt idx="4">
                  <c:v>7.4208731147267084</c:v>
                </c:pt>
                <c:pt idx="5">
                  <c:v>8.1592581563723634</c:v>
                </c:pt>
                <c:pt idx="6">
                  <c:v>8.0417629463077684</c:v>
                </c:pt>
                <c:pt idx="7">
                  <c:v>7.7093201163728233</c:v>
                </c:pt>
                <c:pt idx="8">
                  <c:v>8.1379413593894494</c:v>
                </c:pt>
              </c:numCache>
            </c:numRef>
          </c:val>
        </c:ser>
        <c:ser>
          <c:idx val="1"/>
          <c:order val="2"/>
          <c:tx>
            <c:v>2013</c:v>
          </c:tx>
          <c:val>
            <c:numRef>
              <c:f>Hoja1!$B$9:$R$9</c:f>
              <c:numCache>
                <c:formatCode>#,##0.0</c:formatCode>
                <c:ptCount val="9"/>
                <c:pt idx="0">
                  <c:v>6.4464489478419313</c:v>
                </c:pt>
                <c:pt idx="1">
                  <c:v>6.5052129965042589</c:v>
                </c:pt>
                <c:pt idx="2">
                  <c:v>7.5292941926972112</c:v>
                </c:pt>
                <c:pt idx="3">
                  <c:v>8.0053876413138489</c:v>
                </c:pt>
                <c:pt idx="4">
                  <c:v>7.4646260780400855</c:v>
                </c:pt>
                <c:pt idx="5">
                  <c:v>8.1162677839952639</c:v>
                </c:pt>
                <c:pt idx="6">
                  <c:v>8.1204541924281521</c:v>
                </c:pt>
                <c:pt idx="7">
                  <c:v>7.5675705889239255</c:v>
                </c:pt>
                <c:pt idx="8">
                  <c:v>8.0030345949488559</c:v>
                </c:pt>
              </c:numCache>
            </c:numRef>
          </c:val>
        </c:ser>
        <c:ser>
          <c:idx val="0"/>
          <c:order val="3"/>
          <c:tx>
            <c:v>2014</c:v>
          </c:tx>
          <c:spPr>
            <a:solidFill>
              <a:schemeClr val="accent5"/>
            </a:solidFill>
          </c:spPr>
          <c:dLbls>
            <c:showVal val="1"/>
          </c:dLbls>
          <c:cat>
            <c:strRef>
              <c:f>Hoja1!$B$3:$R$3</c:f>
              <c:strCache>
                <c:ptCount val="9"/>
                <c:pt idx="0">
                  <c:v>Ene</c:v>
                </c:pt>
                <c:pt idx="1">
                  <c:v>Feb</c:v>
                </c:pt>
                <c:pt idx="2">
                  <c:v>Mar</c:v>
                </c:pt>
                <c:pt idx="3">
                  <c:v>Abr</c:v>
                </c:pt>
                <c:pt idx="4">
                  <c:v>May</c:v>
                </c:pt>
                <c:pt idx="5">
                  <c:v>Jun</c:v>
                </c:pt>
                <c:pt idx="6">
                  <c:v>Jul</c:v>
                </c:pt>
                <c:pt idx="7">
                  <c:v>Ago</c:v>
                </c:pt>
                <c:pt idx="8">
                  <c:v>Sep</c:v>
                </c:pt>
              </c:strCache>
            </c:strRef>
          </c:cat>
          <c:val>
            <c:numRef>
              <c:f>Hoja1!$B$6:$R$6</c:f>
              <c:numCache>
                <c:formatCode>#,##0.0</c:formatCode>
                <c:ptCount val="9"/>
                <c:pt idx="0">
                  <c:v>6.8131075925184783</c:v>
                </c:pt>
                <c:pt idx="1">
                  <c:v>6.8187399354492628</c:v>
                </c:pt>
                <c:pt idx="2">
                  <c:v>8.0321847009281235</c:v>
                </c:pt>
                <c:pt idx="3">
                  <c:v>7.9004600776780007</c:v>
                </c:pt>
                <c:pt idx="4">
                  <c:v>7.6698931657837184</c:v>
                </c:pt>
                <c:pt idx="5">
                  <c:v>8.2979379462488509</c:v>
                </c:pt>
                <c:pt idx="6">
                  <c:v>8.1054971424120783</c:v>
                </c:pt>
                <c:pt idx="7">
                  <c:v>7.7716317259248466</c:v>
                </c:pt>
                <c:pt idx="8">
                  <c:v>8.632149086499501</c:v>
                </c:pt>
              </c:numCache>
            </c:numRef>
          </c:val>
        </c:ser>
        <c:axId val="61324672"/>
        <c:axId val="62076032"/>
      </c:barChart>
      <c:catAx>
        <c:axId val="61324672"/>
        <c:scaling>
          <c:orientation val="minMax"/>
        </c:scaling>
        <c:axPos val="b"/>
        <c:tickLblPos val="nextTo"/>
        <c:crossAx val="62076032"/>
        <c:crosses val="autoZero"/>
        <c:auto val="1"/>
        <c:lblAlgn val="ctr"/>
        <c:lblOffset val="100"/>
      </c:catAx>
      <c:valAx>
        <c:axId val="62076032"/>
        <c:scaling>
          <c:orientation val="minMax"/>
        </c:scaling>
        <c:axPos val="l"/>
        <c:numFmt formatCode="#,##0.0" sourceLinked="1"/>
        <c:tickLblPos val="nextTo"/>
        <c:crossAx val="61324672"/>
        <c:crosses val="autoZero"/>
        <c:crossBetween val="between"/>
      </c:valAx>
    </c:plotArea>
    <c:legend>
      <c:legendPos val="r"/>
      <c:layout>
        <c:manualLayout>
          <c:xMode val="edge"/>
          <c:yMode val="edge"/>
          <c:x val="0.22151367803823308"/>
          <c:y val="2.5218850112131582E-3"/>
          <c:w val="0.52406609621584666"/>
          <c:h val="0.10912877165517154"/>
        </c:manualLayout>
      </c:layout>
    </c:legend>
    <c:plotVisOnly val="1"/>
  </c:chart>
  <c:txPr>
    <a:bodyPr/>
    <a:lstStyle/>
    <a:p>
      <a:pPr>
        <a:defRPr sz="1200"/>
      </a:pPr>
      <a:endParaRPr lang="es-E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ES"/>
  <c:chart>
    <c:plotArea>
      <c:layout>
        <c:manualLayout>
          <c:layoutTarget val="inner"/>
          <c:xMode val="edge"/>
          <c:yMode val="edge"/>
          <c:x val="0.15087729658792687"/>
          <c:y val="5.1400554097404488E-2"/>
          <c:w val="0.81301159230096243"/>
          <c:h val="0.8326195683872849"/>
        </c:manualLayout>
      </c:layout>
      <c:barChart>
        <c:barDir val="col"/>
        <c:grouping val="clustered"/>
        <c:ser>
          <c:idx val="0"/>
          <c:order val="0"/>
          <c:dLbls>
            <c:showVal val="1"/>
          </c:dLbls>
          <c:cat>
            <c:numRef>
              <c:f>Total!$D$15:$G$15</c:f>
              <c:numCache>
                <c:formatCode>General</c:formatCode>
                <c:ptCount val="4"/>
                <c:pt idx="0">
                  <c:v>2011</c:v>
                </c:pt>
                <c:pt idx="1">
                  <c:v>2012</c:v>
                </c:pt>
                <c:pt idx="2">
                  <c:v>2013</c:v>
                </c:pt>
                <c:pt idx="3">
                  <c:v>2014</c:v>
                </c:pt>
              </c:numCache>
            </c:numRef>
          </c:cat>
          <c:val>
            <c:numRef>
              <c:f>Total!$D$18:$G$18</c:f>
              <c:numCache>
                <c:formatCode>#,##0;\-#,##0</c:formatCode>
                <c:ptCount val="4"/>
                <c:pt idx="0">
                  <c:v>2976611.5919656362</c:v>
                </c:pt>
                <c:pt idx="1">
                  <c:v>3262841.4429731374</c:v>
                </c:pt>
                <c:pt idx="2">
                  <c:v>3342830.7582030054</c:v>
                </c:pt>
                <c:pt idx="3">
                  <c:v>3289191.03369</c:v>
                </c:pt>
              </c:numCache>
            </c:numRef>
          </c:val>
        </c:ser>
        <c:axId val="62144512"/>
        <c:axId val="62146048"/>
      </c:barChart>
      <c:catAx>
        <c:axId val="62144512"/>
        <c:scaling>
          <c:orientation val="minMax"/>
        </c:scaling>
        <c:axPos val="b"/>
        <c:numFmt formatCode="General" sourceLinked="1"/>
        <c:tickLblPos val="nextTo"/>
        <c:crossAx val="62146048"/>
        <c:crosses val="autoZero"/>
        <c:auto val="1"/>
        <c:lblAlgn val="ctr"/>
        <c:lblOffset val="100"/>
      </c:catAx>
      <c:valAx>
        <c:axId val="62146048"/>
        <c:scaling>
          <c:orientation val="minMax"/>
          <c:min val="0"/>
        </c:scaling>
        <c:axPos val="l"/>
        <c:numFmt formatCode="#,##0;\-#,##0" sourceLinked="1"/>
        <c:tickLblPos val="nextTo"/>
        <c:crossAx val="62144512"/>
        <c:crosses val="autoZero"/>
        <c:crossBetween val="between"/>
      </c:valAx>
    </c:plotArea>
    <c:plotVisOnly val="1"/>
  </c:chart>
  <c:txPr>
    <a:bodyPr/>
    <a:lstStyle/>
    <a:p>
      <a:pPr>
        <a:defRPr sz="1400"/>
      </a:pPr>
      <a:endParaRPr lang="es-E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ES"/>
  <c:chart>
    <c:plotArea>
      <c:layout/>
      <c:barChart>
        <c:barDir val="col"/>
        <c:grouping val="clustered"/>
        <c:ser>
          <c:idx val="1"/>
          <c:order val="0"/>
          <c:tx>
            <c:strRef>
              <c:f>Hoja9!$A$6</c:f>
              <c:strCache>
                <c:ptCount val="1"/>
                <c:pt idx="0">
                  <c:v>2011</c:v>
                </c:pt>
              </c:strCache>
            </c:strRef>
          </c:tx>
          <c:dLbls>
            <c:showVal val="1"/>
          </c:dLbls>
          <c:cat>
            <c:strRef>
              <c:f>Hoja9!$B$4:$D$4</c:f>
              <c:strCache>
                <c:ptCount val="3"/>
                <c:pt idx="0">
                  <c:v>Acumulado I trim.</c:v>
                </c:pt>
                <c:pt idx="1">
                  <c:v>Acumulado II trim.</c:v>
                </c:pt>
                <c:pt idx="2">
                  <c:v>Acumulado III trim.</c:v>
                </c:pt>
              </c:strCache>
            </c:strRef>
          </c:cat>
          <c:val>
            <c:numRef>
              <c:f>Hoja9!$B$6:$D$6</c:f>
              <c:numCache>
                <c:formatCode>0.0</c:formatCode>
                <c:ptCount val="3"/>
                <c:pt idx="0">
                  <c:v>13.131725005063798</c:v>
                </c:pt>
                <c:pt idx="1">
                  <c:v>33.264311104519621</c:v>
                </c:pt>
                <c:pt idx="2" formatCode="#,##0.0_ ;\-#,##0.0\ ">
                  <c:v>51.456014513638507</c:v>
                </c:pt>
              </c:numCache>
            </c:numRef>
          </c:val>
        </c:ser>
        <c:ser>
          <c:idx val="2"/>
          <c:order val="1"/>
          <c:tx>
            <c:strRef>
              <c:f>Hoja9!$A$7</c:f>
              <c:strCache>
                <c:ptCount val="1"/>
                <c:pt idx="0">
                  <c:v>2012</c:v>
                </c:pt>
              </c:strCache>
            </c:strRef>
          </c:tx>
          <c:dLbls>
            <c:showVal val="1"/>
          </c:dLbls>
          <c:cat>
            <c:strRef>
              <c:f>Hoja9!$B$4:$D$4</c:f>
              <c:strCache>
                <c:ptCount val="3"/>
                <c:pt idx="0">
                  <c:v>Acumulado I trim.</c:v>
                </c:pt>
                <c:pt idx="1">
                  <c:v>Acumulado II trim.</c:v>
                </c:pt>
                <c:pt idx="2">
                  <c:v>Acumulado III trim.</c:v>
                </c:pt>
              </c:strCache>
            </c:strRef>
          </c:cat>
          <c:val>
            <c:numRef>
              <c:f>Hoja9!$B$7:$D$7</c:f>
              <c:numCache>
                <c:formatCode>0.0</c:formatCode>
                <c:ptCount val="3"/>
                <c:pt idx="0">
                  <c:v>15.063486380049891</c:v>
                </c:pt>
                <c:pt idx="1">
                  <c:v>36.075938095548452</c:v>
                </c:pt>
                <c:pt idx="2" formatCode="#,##0.0_ ;\-#,##0.0\ ">
                  <c:v>56.342701136835913</c:v>
                </c:pt>
              </c:numCache>
            </c:numRef>
          </c:val>
        </c:ser>
        <c:ser>
          <c:idx val="3"/>
          <c:order val="2"/>
          <c:tx>
            <c:strRef>
              <c:f>Hoja9!$A$8</c:f>
              <c:strCache>
                <c:ptCount val="1"/>
                <c:pt idx="0">
                  <c:v>2013</c:v>
                </c:pt>
              </c:strCache>
            </c:strRef>
          </c:tx>
          <c:dLbls>
            <c:showVal val="1"/>
          </c:dLbls>
          <c:cat>
            <c:strRef>
              <c:f>Hoja9!$B$4:$D$4</c:f>
              <c:strCache>
                <c:ptCount val="3"/>
                <c:pt idx="0">
                  <c:v>Acumulado I trim.</c:v>
                </c:pt>
                <c:pt idx="1">
                  <c:v>Acumulado II trim.</c:v>
                </c:pt>
                <c:pt idx="2">
                  <c:v>Acumulado III trim.</c:v>
                </c:pt>
              </c:strCache>
            </c:strRef>
          </c:cat>
          <c:val>
            <c:numRef>
              <c:f>Hoja9!$B$8:$D$8</c:f>
              <c:numCache>
                <c:formatCode>0.0</c:formatCode>
                <c:ptCount val="3"/>
                <c:pt idx="0">
                  <c:v>14.90401469104682</c:v>
                </c:pt>
                <c:pt idx="1">
                  <c:v>37.890117021825311</c:v>
                </c:pt>
                <c:pt idx="2" formatCode="#,##0.0_ ;\-#,##0.0\ ">
                  <c:v>58.006518870472313</c:v>
                </c:pt>
              </c:numCache>
            </c:numRef>
          </c:val>
        </c:ser>
        <c:ser>
          <c:idx val="4"/>
          <c:order val="3"/>
          <c:tx>
            <c:strRef>
              <c:f>Hoja9!$A$9</c:f>
              <c:strCache>
                <c:ptCount val="1"/>
                <c:pt idx="0">
                  <c:v>2014</c:v>
                </c:pt>
              </c:strCache>
            </c:strRef>
          </c:tx>
          <c:dLbls>
            <c:showVal val="1"/>
          </c:dLbls>
          <c:cat>
            <c:strRef>
              <c:f>Hoja9!$B$4:$D$4</c:f>
              <c:strCache>
                <c:ptCount val="3"/>
                <c:pt idx="0">
                  <c:v>Acumulado I trim.</c:v>
                </c:pt>
                <c:pt idx="1">
                  <c:v>Acumulado II trim.</c:v>
                </c:pt>
                <c:pt idx="2">
                  <c:v>Acumulado III trim.</c:v>
                </c:pt>
              </c:strCache>
            </c:strRef>
          </c:cat>
          <c:val>
            <c:numRef>
              <c:f>Hoja9!$B$9:$D$9</c:f>
              <c:numCache>
                <c:formatCode>0.0</c:formatCode>
                <c:ptCount val="3"/>
                <c:pt idx="0">
                  <c:v>17.995940933963769</c:v>
                </c:pt>
                <c:pt idx="1">
                  <c:v>41.352114344228639</c:v>
                </c:pt>
                <c:pt idx="2" formatCode="#,##0.0_ ;\-#,##0.0\ ">
                  <c:v>61.874332492912394</c:v>
                </c:pt>
              </c:numCache>
            </c:numRef>
          </c:val>
        </c:ser>
        <c:axId val="62203008"/>
        <c:axId val="62204544"/>
      </c:barChart>
      <c:catAx>
        <c:axId val="62203008"/>
        <c:scaling>
          <c:orientation val="minMax"/>
        </c:scaling>
        <c:axPos val="b"/>
        <c:numFmt formatCode="General" sourceLinked="1"/>
        <c:tickLblPos val="nextTo"/>
        <c:crossAx val="62204544"/>
        <c:crosses val="autoZero"/>
        <c:auto val="1"/>
        <c:lblAlgn val="ctr"/>
        <c:lblOffset val="100"/>
      </c:catAx>
      <c:valAx>
        <c:axId val="62204544"/>
        <c:scaling>
          <c:orientation val="minMax"/>
        </c:scaling>
        <c:axPos val="l"/>
        <c:numFmt formatCode="0" sourceLinked="0"/>
        <c:tickLblPos val="nextTo"/>
        <c:crossAx val="62203008"/>
        <c:crosses val="autoZero"/>
        <c:crossBetween val="between"/>
      </c:valAx>
    </c:plotArea>
    <c:legend>
      <c:legendPos val="t"/>
      <c:layout/>
    </c:legend>
    <c:plotVisOnly val="1"/>
  </c:chart>
  <c:txPr>
    <a:bodyPr/>
    <a:lstStyle/>
    <a:p>
      <a:pPr>
        <a:defRPr sz="1400"/>
      </a:pPr>
      <a:endParaRPr lang="es-E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3" y="0"/>
            <a:ext cx="3024769" cy="457200"/>
          </a:xfrm>
          <a:prstGeom prst="rect">
            <a:avLst/>
          </a:prstGeom>
        </p:spPr>
        <p:txBody>
          <a:bodyPr vert="horz" lIns="92871" tIns="46435" rIns="92871" bIns="46435" rtlCol="0"/>
          <a:lstStyle>
            <a:lvl1pPr algn="l">
              <a:defRPr sz="1200">
                <a:latin typeface="Arial" charset="0"/>
                <a:ea typeface="ヒラギノ角ゴ Pro W3" charset="0"/>
                <a:cs typeface="ヒラギノ角ゴ Pro W3" charset="0"/>
              </a:defRPr>
            </a:lvl1pPr>
          </a:lstStyle>
          <a:p>
            <a:pPr>
              <a:defRPr/>
            </a:pPr>
            <a:endParaRPr lang="es-ES"/>
          </a:p>
        </p:txBody>
      </p:sp>
      <p:sp>
        <p:nvSpPr>
          <p:cNvPr id="3" name="Marcador de fecha 2"/>
          <p:cNvSpPr>
            <a:spLocks noGrp="1"/>
          </p:cNvSpPr>
          <p:nvPr>
            <p:ph type="dt" sz="quarter" idx="1"/>
          </p:nvPr>
        </p:nvSpPr>
        <p:spPr>
          <a:xfrm>
            <a:off x="3953856" y="0"/>
            <a:ext cx="3024769" cy="457200"/>
          </a:xfrm>
          <a:prstGeom prst="rect">
            <a:avLst/>
          </a:prstGeom>
        </p:spPr>
        <p:txBody>
          <a:bodyPr vert="horz" wrap="square" lIns="92871" tIns="46435" rIns="92871" bIns="46435" numCol="1" anchor="t" anchorCtr="0" compatLnSpc="1">
            <a:prstTxWarp prst="textNoShape">
              <a:avLst/>
            </a:prstTxWarp>
          </a:bodyPr>
          <a:lstStyle>
            <a:lvl1pPr algn="r">
              <a:defRPr sz="1200"/>
            </a:lvl1pPr>
          </a:lstStyle>
          <a:p>
            <a:fld id="{327E2B04-C107-4F32-8707-98FCC2A7658B}" type="datetime1">
              <a:rPr lang="es-ES"/>
              <a:pPr/>
              <a:t>30/10/2014</a:t>
            </a:fld>
            <a:endParaRPr lang="es-ES"/>
          </a:p>
        </p:txBody>
      </p:sp>
      <p:sp>
        <p:nvSpPr>
          <p:cNvPr id="4" name="Marcador de pie de página 3"/>
          <p:cNvSpPr>
            <a:spLocks noGrp="1"/>
          </p:cNvSpPr>
          <p:nvPr>
            <p:ph type="ftr" sz="quarter" idx="2"/>
          </p:nvPr>
        </p:nvSpPr>
        <p:spPr>
          <a:xfrm>
            <a:off x="3" y="8685213"/>
            <a:ext cx="3024769" cy="457200"/>
          </a:xfrm>
          <a:prstGeom prst="rect">
            <a:avLst/>
          </a:prstGeom>
        </p:spPr>
        <p:txBody>
          <a:bodyPr vert="horz" lIns="92871" tIns="46435" rIns="92871" bIns="46435" rtlCol="0" anchor="b"/>
          <a:lstStyle>
            <a:lvl1pPr algn="l">
              <a:defRPr sz="1200">
                <a:latin typeface="Arial" charset="0"/>
                <a:ea typeface="ヒラギノ角ゴ Pro W3" charset="0"/>
                <a:cs typeface="ヒラギノ角ゴ Pro W3" charset="0"/>
              </a:defRPr>
            </a:lvl1pPr>
          </a:lstStyle>
          <a:p>
            <a:pPr>
              <a:defRPr/>
            </a:pPr>
            <a:endParaRPr lang="es-ES"/>
          </a:p>
        </p:txBody>
      </p:sp>
      <p:sp>
        <p:nvSpPr>
          <p:cNvPr id="5" name="Marcador de número de diapositiva 4"/>
          <p:cNvSpPr>
            <a:spLocks noGrp="1"/>
          </p:cNvSpPr>
          <p:nvPr>
            <p:ph type="sldNum" sz="quarter" idx="3"/>
          </p:nvPr>
        </p:nvSpPr>
        <p:spPr>
          <a:xfrm>
            <a:off x="3953856" y="8685213"/>
            <a:ext cx="3024769" cy="457200"/>
          </a:xfrm>
          <a:prstGeom prst="rect">
            <a:avLst/>
          </a:prstGeom>
        </p:spPr>
        <p:txBody>
          <a:bodyPr vert="horz" wrap="square" lIns="92871" tIns="46435" rIns="92871" bIns="46435" numCol="1" anchor="b" anchorCtr="0" compatLnSpc="1">
            <a:prstTxWarp prst="textNoShape">
              <a:avLst/>
            </a:prstTxWarp>
          </a:bodyPr>
          <a:lstStyle>
            <a:lvl1pPr algn="r">
              <a:defRPr sz="1200"/>
            </a:lvl1pPr>
          </a:lstStyle>
          <a:p>
            <a:fld id="{D6C68F45-ABDA-4CA7-A559-BD592CBCE046}" type="slidenum">
              <a:rPr lang="es-ES"/>
              <a:pPr/>
              <a:t>‹Nº›</a:t>
            </a:fld>
            <a:endParaRPr lang="es-ES"/>
          </a:p>
        </p:txBody>
      </p:sp>
    </p:spTree>
    <p:extLst>
      <p:ext uri="{BB962C8B-B14F-4D97-AF65-F5344CB8AC3E}">
        <p14:creationId xmlns:p14="http://schemas.microsoft.com/office/powerpoint/2010/main" xmlns="" val="29774208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24769" cy="457200"/>
          </a:xfrm>
          <a:prstGeom prst="rect">
            <a:avLst/>
          </a:prstGeom>
        </p:spPr>
        <p:txBody>
          <a:bodyPr vert="horz" wrap="square" lIns="92871" tIns="46435" rIns="92871" bIns="46435" numCol="1" anchor="t" anchorCtr="0" compatLnSpc="1">
            <a:prstTxWarp prst="textNoShape">
              <a:avLst/>
            </a:prstTxWarp>
          </a:bodyPr>
          <a:lstStyle>
            <a:lvl1pPr>
              <a:defRPr sz="1200">
                <a:latin typeface="Calibri" charset="0"/>
                <a:ea typeface="ヒラギノ角ゴ Pro W3" charset="0"/>
                <a:cs typeface="ヒラギノ角ゴ Pro W3" charset="0"/>
              </a:defRPr>
            </a:lvl1pPr>
          </a:lstStyle>
          <a:p>
            <a:pPr>
              <a:defRPr/>
            </a:pPr>
            <a:endParaRPr lang="es-ES"/>
          </a:p>
        </p:txBody>
      </p:sp>
      <p:sp>
        <p:nvSpPr>
          <p:cNvPr id="3" name="Date Placeholder 2"/>
          <p:cNvSpPr>
            <a:spLocks noGrp="1"/>
          </p:cNvSpPr>
          <p:nvPr>
            <p:ph type="dt" idx="1"/>
          </p:nvPr>
        </p:nvSpPr>
        <p:spPr>
          <a:xfrm>
            <a:off x="3953856" y="0"/>
            <a:ext cx="3024769" cy="457200"/>
          </a:xfrm>
          <a:prstGeom prst="rect">
            <a:avLst/>
          </a:prstGeom>
        </p:spPr>
        <p:txBody>
          <a:bodyPr vert="horz" wrap="square" lIns="92871" tIns="46435" rIns="92871" bIns="46435" numCol="1" anchor="t" anchorCtr="0" compatLnSpc="1">
            <a:prstTxWarp prst="textNoShape">
              <a:avLst/>
            </a:prstTxWarp>
          </a:bodyPr>
          <a:lstStyle>
            <a:lvl1pPr algn="r">
              <a:defRPr sz="1200">
                <a:latin typeface="Calibri" pitchFamily="34" charset="0"/>
              </a:defRPr>
            </a:lvl1pPr>
          </a:lstStyle>
          <a:p>
            <a:fld id="{BFBB02D2-C4F3-4BD1-A7FC-51D26EA3763B}" type="datetime1">
              <a:rPr lang="en-US"/>
              <a:pPr/>
              <a:t>10/30/2014</a:t>
            </a:fld>
            <a:endParaRPr lang="en-US"/>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wrap="square" lIns="92871" tIns="46435" rIns="92871" bIns="46435" numCol="1" anchor="ctr" anchorCtr="0" compatLnSpc="1">
            <a:prstTxWarp prst="textNoShape">
              <a:avLst/>
            </a:prstTxWarp>
          </a:bodyPr>
          <a:lstStyle/>
          <a:p>
            <a:pPr lvl="0"/>
            <a:endParaRPr lang="es-ES" noProof="0"/>
          </a:p>
        </p:txBody>
      </p:sp>
      <p:sp>
        <p:nvSpPr>
          <p:cNvPr id="5" name="Notes Placeholder 4"/>
          <p:cNvSpPr>
            <a:spLocks noGrp="1"/>
          </p:cNvSpPr>
          <p:nvPr>
            <p:ph type="body" sz="quarter" idx="3"/>
          </p:nvPr>
        </p:nvSpPr>
        <p:spPr>
          <a:xfrm>
            <a:off x="698024" y="4343401"/>
            <a:ext cx="5584190" cy="4114800"/>
          </a:xfrm>
          <a:prstGeom prst="rect">
            <a:avLst/>
          </a:prstGeom>
        </p:spPr>
        <p:txBody>
          <a:bodyPr vert="horz" wrap="square" lIns="92871" tIns="46435" rIns="92871" bIns="46435"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3" y="8685213"/>
            <a:ext cx="3024769" cy="457200"/>
          </a:xfrm>
          <a:prstGeom prst="rect">
            <a:avLst/>
          </a:prstGeom>
        </p:spPr>
        <p:txBody>
          <a:bodyPr vert="horz" wrap="square" lIns="92871" tIns="46435" rIns="92871" bIns="46435" numCol="1" anchor="b" anchorCtr="0" compatLnSpc="1">
            <a:prstTxWarp prst="textNoShape">
              <a:avLst/>
            </a:prstTxWarp>
          </a:bodyPr>
          <a:lstStyle>
            <a:lvl1pPr>
              <a:defRPr sz="1200">
                <a:latin typeface="Calibri" charset="0"/>
                <a:ea typeface="ヒラギノ角ゴ Pro W3" charset="0"/>
                <a:cs typeface="ヒラギノ角ゴ Pro W3" charset="0"/>
              </a:defRPr>
            </a:lvl1pPr>
          </a:lstStyle>
          <a:p>
            <a:pPr>
              <a:defRPr/>
            </a:pPr>
            <a:endParaRPr lang="es-ES"/>
          </a:p>
        </p:txBody>
      </p:sp>
      <p:sp>
        <p:nvSpPr>
          <p:cNvPr id="7" name="Slide Number Placeholder 6"/>
          <p:cNvSpPr>
            <a:spLocks noGrp="1"/>
          </p:cNvSpPr>
          <p:nvPr>
            <p:ph type="sldNum" sz="quarter" idx="5"/>
          </p:nvPr>
        </p:nvSpPr>
        <p:spPr>
          <a:xfrm>
            <a:off x="3953856" y="8685213"/>
            <a:ext cx="3024769" cy="457200"/>
          </a:xfrm>
          <a:prstGeom prst="rect">
            <a:avLst/>
          </a:prstGeom>
        </p:spPr>
        <p:txBody>
          <a:bodyPr vert="horz" wrap="square" lIns="92871" tIns="46435" rIns="92871" bIns="46435" numCol="1" anchor="b" anchorCtr="0" compatLnSpc="1">
            <a:prstTxWarp prst="textNoShape">
              <a:avLst/>
            </a:prstTxWarp>
          </a:bodyPr>
          <a:lstStyle>
            <a:lvl1pPr algn="r">
              <a:defRPr sz="1200">
                <a:latin typeface="Calibri" pitchFamily="34" charset="0"/>
              </a:defRPr>
            </a:lvl1pPr>
          </a:lstStyle>
          <a:p>
            <a:fld id="{B481D0B5-8D2A-484E-B955-7674EB63E73A}" type="slidenum">
              <a:rPr lang="en-US"/>
              <a:pPr/>
              <a:t>‹Nº›</a:t>
            </a:fld>
            <a:endParaRPr lang="en-US"/>
          </a:p>
        </p:txBody>
      </p:sp>
    </p:spTree>
    <p:extLst>
      <p:ext uri="{BB962C8B-B14F-4D97-AF65-F5344CB8AC3E}">
        <p14:creationId xmlns:p14="http://schemas.microsoft.com/office/powerpoint/2010/main" xmlns="" val="166770412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128"/>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solidFill>
                  <a:schemeClr val="bg1">
                    <a:lumMod val="50000"/>
                    <a:lumOff val="50000"/>
                  </a:schemeClr>
                </a:solidFill>
                <a:latin typeface="gobCL"/>
                <a:cs typeface="gobCL"/>
              </a:defRPr>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bg1">
                    <a:lumMod val="85000"/>
                    <a:lumOff val="15000"/>
                  </a:schemeClr>
                </a:solidFill>
                <a:latin typeface="gobCL"/>
                <a:cs typeface="gobC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560EA52D-4D9E-44B6-97AA-55DDD4541C03}" type="slidenum">
              <a:rPr lang="en-US"/>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4" name="Slide Number Placeholder 4"/>
          <p:cNvSpPr>
            <a:spLocks noGrp="1"/>
          </p:cNvSpPr>
          <p:nvPr>
            <p:ph type="sldNum" sz="quarter" idx="11"/>
          </p:nvPr>
        </p:nvSpPr>
        <p:spPr/>
        <p:txBody>
          <a:bodyPr/>
          <a:lstStyle>
            <a:lvl1pPr>
              <a:defRPr/>
            </a:lvl1pPr>
          </a:lstStyle>
          <a:p>
            <a:fld id="{297A4493-267D-4AFD-9A54-8C39776037CB}"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3" name="Slide Number Placeholder 3"/>
          <p:cNvSpPr>
            <a:spLocks noGrp="1"/>
          </p:cNvSpPr>
          <p:nvPr>
            <p:ph type="sldNum" sz="quarter" idx="11"/>
          </p:nvPr>
        </p:nvSpPr>
        <p:spPr/>
        <p:txBody>
          <a:bodyPr/>
          <a:lstStyle>
            <a:lvl1pPr>
              <a:defRPr/>
            </a:lvl1pPr>
          </a:lstStyle>
          <a:p>
            <a:fld id="{A30DE125-67F4-463F-965B-7E748700A690}" type="slidenum">
              <a:rPr lang="en-US"/>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6" name="Slide Number Placeholder 6"/>
          <p:cNvSpPr>
            <a:spLocks noGrp="1"/>
          </p:cNvSpPr>
          <p:nvPr>
            <p:ph type="sldNum" sz="quarter" idx="11"/>
          </p:nvPr>
        </p:nvSpPr>
        <p:spPr/>
        <p:txBody>
          <a:bodyPr/>
          <a:lstStyle>
            <a:lvl1pPr>
              <a:defRPr/>
            </a:lvl1pPr>
          </a:lstStyle>
          <a:p>
            <a:fld id="{E035759B-4AE7-4332-89C2-FB31CCD20443}" type="slidenum">
              <a:rPr lang="en-US"/>
              <a:pPr/>
              <a:t>‹Nº›</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6" name="Slide Number Placeholder 6"/>
          <p:cNvSpPr>
            <a:spLocks noGrp="1"/>
          </p:cNvSpPr>
          <p:nvPr>
            <p:ph type="sldNum" sz="quarter" idx="11"/>
          </p:nvPr>
        </p:nvSpPr>
        <p:spPr/>
        <p:txBody>
          <a:bodyPr/>
          <a:lstStyle>
            <a:lvl1pPr>
              <a:defRPr/>
            </a:lvl1pPr>
          </a:lstStyle>
          <a:p>
            <a:fld id="{37557B63-5E8B-454C-A6BC-D31528557F30}" type="slidenum">
              <a:rPr lang="en-US"/>
              <a:pPr/>
              <a:t>‹Nº›</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5" name="Slide Number Placeholder 5"/>
          <p:cNvSpPr>
            <a:spLocks noGrp="1"/>
          </p:cNvSpPr>
          <p:nvPr>
            <p:ph type="sldNum" sz="quarter" idx="11"/>
          </p:nvPr>
        </p:nvSpPr>
        <p:spPr/>
        <p:txBody>
          <a:bodyPr/>
          <a:lstStyle>
            <a:lvl1pPr>
              <a:defRPr/>
            </a:lvl1pPr>
          </a:lstStyle>
          <a:p>
            <a:fld id="{A0451280-09A3-4CA9-A7EF-654146F5EB25}" type="slidenum">
              <a:rPr lang="en-US"/>
              <a:pPr/>
              <a:t>‹Nº›</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5" name="Slide Number Placeholder 5"/>
          <p:cNvSpPr>
            <a:spLocks noGrp="1"/>
          </p:cNvSpPr>
          <p:nvPr>
            <p:ph type="sldNum" sz="quarter" idx="11"/>
          </p:nvPr>
        </p:nvSpPr>
        <p:spPr/>
        <p:txBody>
          <a:bodyPr/>
          <a:lstStyle>
            <a:lvl1pPr>
              <a:defRPr/>
            </a:lvl1pPr>
          </a:lstStyle>
          <a:p>
            <a:fld id="{A102119D-2564-4095-963C-A4B51B6348B7}" type="slidenum">
              <a:rPr lang="en-US"/>
              <a:pPr/>
              <a:t>‹Nº›</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AE83C292-1550-42D0-A6C5-AE6D4F0ADCD3}" type="slidenum">
              <a:rPr lang="en-US"/>
              <a:pPr/>
              <a:t>‹Nº›</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E5701F23-2C9E-4B45-A652-4F73925D2894}" type="slidenum">
              <a:rPr lang="en-US"/>
              <a:pPr/>
              <a:t>‹Nº›</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A5FF9327-243B-49E8-8988-F63523F87DA4}" type="slidenum">
              <a:rPr lang="en-US"/>
              <a:pPr/>
              <a:t>‹Nº›</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40C1F159-84C7-4371-A53F-F019D4760A55}"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0C6F282E-309D-4B24-8729-853DEFB0C5E6}" type="slidenum">
              <a:rPr lang="en-US"/>
              <a:pPr/>
              <a:t>‹Nº›</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8B8AA7B4-FE08-4355-A641-41A55A089259}" type="slidenum">
              <a:rPr lang="en-US"/>
              <a:pPr/>
              <a:t>‹Nº›</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425F3A7D-76BB-454C-8E40-062F2377CA21}" type="slidenum">
              <a:rPr lang="en-US"/>
              <a:pPr/>
              <a:t>‹Nº›</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5964B96A-BFA1-4A7A-B4C9-1BEFEC514A65}" type="slidenum">
              <a:rPr lang="en-US"/>
              <a:pPr/>
              <a:t>‹Nº›</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2BE7D67A-F627-4D22-861B-F9B7A6C62C10}" type="slidenum">
              <a:rPr lang="en-US"/>
              <a:pPr/>
              <a:t>‹Nº›</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671275A0-80CB-4E30-B544-4BA521FBF1BD}" type="slidenum">
              <a:rPr lang="en-US"/>
              <a:pPr/>
              <a:t>‹Nº›</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3B7BBAAE-A72F-4D16-B219-0C950EAA67E7}" type="slidenum">
              <a:rPr lang="en-US"/>
              <a:pPr/>
              <a:t>‹Nº›</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E406A0FA-3A12-451D-92A0-F13710A7A167}"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DF011B1B-1A6E-4802-9268-6C3C8498114C}"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charset="0"/>
                <a:ea typeface="ヒラギノ角ゴ Pro W3" charset="0"/>
                <a:cs typeface="ヒラギノ角ゴ Pro W3" charset="0"/>
              </a:defRPr>
            </a:lvl1pPr>
          </a:lstStyle>
          <a:p>
            <a:pPr>
              <a:defRPr/>
            </a:pPr>
            <a:r>
              <a:rPr lang="es-ES" smtClean="0"/>
              <a:t>Gobierno de Chile | Ministerio del Interior </a:t>
            </a:r>
            <a:endParaRPr lang="es-E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fld id="{4960928C-23F6-473F-BDD6-BF7115DFB8C3}"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p:txBody>
          <a:bodyPr/>
          <a:lstStyle>
            <a:lvl1pPr>
              <a:defRPr/>
            </a:lvl1pPr>
          </a:lstStyle>
          <a:p>
            <a:fld id="{D02E0D2F-66E7-4548-B56B-5F2B1A103AE6}"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atin typeface="Verdana" charset="0"/>
                <a:ea typeface="ヒラギノ角ゴ Pro W3" charset="0"/>
                <a:cs typeface="Verdana" charset="0"/>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fld id="{21C40647-8D08-4959-A7DF-2D46E3B702B0}"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5" name="Footer Placeholder 4"/>
          <p:cNvSpPr>
            <a:spLocks noGrp="1"/>
          </p:cNvSpPr>
          <p:nvPr>
            <p:ph type="ftr" sz="quarter" idx="11"/>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6" name="Slide Number Placeholder 5"/>
          <p:cNvSpPr>
            <a:spLocks noGrp="1"/>
          </p:cNvSpPr>
          <p:nvPr>
            <p:ph type="sldNum" sz="quarter" idx="12"/>
          </p:nvPr>
        </p:nvSpPr>
        <p:spPr/>
        <p:txBody>
          <a:bodyPr/>
          <a:lstStyle>
            <a:lvl1pPr>
              <a:defRPr/>
            </a:lvl1pPr>
          </a:lstStyle>
          <a:p>
            <a:fld id="{2E8848AD-1A60-4315-A779-C8C37D11B786}"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6" name="Footer Placeholder 5"/>
          <p:cNvSpPr>
            <a:spLocks noGrp="1"/>
          </p:cNvSpPr>
          <p:nvPr>
            <p:ph type="ftr" sz="quarter" idx="11"/>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7" name="Slide Number Placeholder 6"/>
          <p:cNvSpPr>
            <a:spLocks noGrp="1"/>
          </p:cNvSpPr>
          <p:nvPr>
            <p:ph type="sldNum" sz="quarter" idx="12"/>
          </p:nvPr>
        </p:nvSpPr>
        <p:spPr/>
        <p:txBody>
          <a:bodyPr/>
          <a:lstStyle>
            <a:lvl1pPr>
              <a:defRPr/>
            </a:lvl1pPr>
          </a:lstStyle>
          <a:p>
            <a:fld id="{F7918CC6-C1AA-432B-8D73-3806AFA7C4D8}"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endParaRPr lang="en-US"/>
          </a:p>
        </p:txBody>
      </p:sp>
      <p:sp>
        <p:nvSpPr>
          <p:cNvPr id="8" name="Footer Placeholder 7"/>
          <p:cNvSpPr>
            <a:spLocks noGrp="1"/>
          </p:cNvSpPr>
          <p:nvPr>
            <p:ph type="ftr" sz="quarter" idx="11"/>
          </p:nvPr>
        </p:nvSpPr>
        <p:spPr/>
        <p:txBody>
          <a:bodyPr/>
          <a:lstStyle>
            <a:lvl1pPr>
              <a:defRPr>
                <a:latin typeface="Verdana" charset="0"/>
                <a:ea typeface="ヒラギノ角ゴ Pro W3" charset="0"/>
                <a:cs typeface="Verdana" charset="0"/>
              </a:defRPr>
            </a:lvl1pPr>
          </a:lstStyle>
          <a:p>
            <a:pPr>
              <a:defRPr/>
            </a:pPr>
            <a:r>
              <a:rPr lang="es-ES" smtClean="0"/>
              <a:t>Gobierno de Chile | Ministerio del Interior </a:t>
            </a:r>
            <a:endParaRPr lang="es-ES"/>
          </a:p>
        </p:txBody>
      </p:sp>
      <p:sp>
        <p:nvSpPr>
          <p:cNvPr id="9" name="Slide Number Placeholder 8"/>
          <p:cNvSpPr>
            <a:spLocks noGrp="1"/>
          </p:cNvSpPr>
          <p:nvPr>
            <p:ph type="sldNum" sz="quarter" idx="12"/>
          </p:nvPr>
        </p:nvSpPr>
        <p:spPr/>
        <p:txBody>
          <a:bodyPr/>
          <a:lstStyle>
            <a:lvl1pPr>
              <a:defRPr/>
            </a:lvl1pPr>
          </a:lstStyle>
          <a:p>
            <a:fld id="{488B69B9-287F-4837-A4D3-AF56839D590B}"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3.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2.emf"/><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1.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6645275" y="5181600"/>
            <a:ext cx="760413" cy="167640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66" name="Rectangle 65"/>
          <p:cNvSpPr>
            <a:spLocks noChangeArrowheads="1"/>
          </p:cNvSpPr>
          <p:nvPr userDrawn="1"/>
        </p:nvSpPr>
        <p:spPr bwMode="auto">
          <a:xfrm>
            <a:off x="7405688" y="5181600"/>
            <a:ext cx="1035050" cy="167640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pic>
        <p:nvPicPr>
          <p:cNvPr id="1028" name="Picture 1"/>
          <p:cNvPicPr>
            <a:picLocks noChangeAspect="1" noChangeArrowheads="1"/>
          </p:cNvPicPr>
          <p:nvPr userDrawn="1"/>
        </p:nvPicPr>
        <p:blipFill>
          <a:blip r:embed="rId6"/>
          <a:srcRect/>
          <a:stretch>
            <a:fillRect/>
          </a:stretch>
        </p:blipFill>
        <p:spPr bwMode="auto">
          <a:xfrm>
            <a:off x="6764338" y="5264150"/>
            <a:ext cx="569912" cy="415925"/>
          </a:xfrm>
          <a:prstGeom prst="rect">
            <a:avLst/>
          </a:prstGeom>
          <a:noFill/>
          <a:ln w="12700">
            <a:noFill/>
            <a:miter lim="800000"/>
            <a:headEnd/>
            <a:tailEnd/>
          </a:ln>
        </p:spPr>
      </p:pic>
      <p:sp>
        <p:nvSpPr>
          <p:cNvPr id="71" name="Rectangle 70"/>
          <p:cNvSpPr>
            <a:spLocks noChangeArrowheads="1"/>
          </p:cNvSpPr>
          <p:nvPr userDrawn="1"/>
        </p:nvSpPr>
        <p:spPr bwMode="auto">
          <a:xfrm>
            <a:off x="6645275" y="0"/>
            <a:ext cx="760413" cy="79375"/>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72" name="Rectangle 71"/>
          <p:cNvSpPr>
            <a:spLocks noChangeArrowheads="1"/>
          </p:cNvSpPr>
          <p:nvPr userDrawn="1"/>
        </p:nvSpPr>
        <p:spPr bwMode="auto">
          <a:xfrm flipV="1">
            <a:off x="7405688" y="0"/>
            <a:ext cx="1035050" cy="79375"/>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pic>
        <p:nvPicPr>
          <p:cNvPr id="1031" name="Picture 8"/>
          <p:cNvPicPr>
            <a:picLocks noChangeAspect="1" noChangeArrowheads="1"/>
          </p:cNvPicPr>
          <p:nvPr userDrawn="1"/>
        </p:nvPicPr>
        <p:blipFill>
          <a:blip r:embed="rId7"/>
          <a:srcRect/>
          <a:stretch>
            <a:fillRect/>
          </a:stretch>
        </p:blipFill>
        <p:spPr bwMode="auto">
          <a:xfrm>
            <a:off x="7518400" y="5372100"/>
            <a:ext cx="869950" cy="288925"/>
          </a:xfrm>
          <a:prstGeom prst="rect">
            <a:avLst/>
          </a:prstGeom>
          <a:noFill/>
          <a:ln w="9525">
            <a:noFill/>
            <a:miter lim="800000"/>
            <a:headEnd/>
            <a:tailEnd/>
          </a:ln>
        </p:spPr>
      </p:pic>
      <p:pic>
        <p:nvPicPr>
          <p:cNvPr id="1032" name="Picture 9"/>
          <p:cNvPicPr>
            <a:picLocks noChangeAspect="1" noChangeArrowheads="1"/>
          </p:cNvPicPr>
          <p:nvPr userDrawn="1"/>
        </p:nvPicPr>
        <p:blipFill>
          <a:blip r:embed="rId8"/>
          <a:srcRect/>
          <a:stretch>
            <a:fillRect/>
          </a:stretch>
        </p:blipFill>
        <p:spPr bwMode="auto">
          <a:xfrm>
            <a:off x="7508875" y="6734175"/>
            <a:ext cx="862013" cy="79375"/>
          </a:xfrm>
          <a:prstGeom prst="rect">
            <a:avLst/>
          </a:prstGeom>
          <a:noFill/>
          <a:ln w="9525">
            <a:noFill/>
            <a:miter lim="800000"/>
            <a:headEnd/>
            <a:tailEnd/>
          </a:ln>
        </p:spPr>
      </p:pic>
      <p:sp>
        <p:nvSpPr>
          <p:cNvPr id="10" name="Rectangle 64"/>
          <p:cNvSpPr>
            <a:spLocks noChangeArrowheads="1"/>
          </p:cNvSpPr>
          <p:nvPr userDrawn="1"/>
        </p:nvSpPr>
        <p:spPr bwMode="auto">
          <a:xfrm>
            <a:off x="179388" y="6350"/>
            <a:ext cx="114300" cy="685165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1" name="Rectangle 65"/>
          <p:cNvSpPr>
            <a:spLocks noChangeArrowheads="1"/>
          </p:cNvSpPr>
          <p:nvPr userDrawn="1"/>
        </p:nvSpPr>
        <p:spPr bwMode="auto">
          <a:xfrm>
            <a:off x="457200" y="-6350"/>
            <a:ext cx="238125" cy="476885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2" name="Rectangle 64"/>
          <p:cNvSpPr>
            <a:spLocks noChangeArrowheads="1"/>
          </p:cNvSpPr>
          <p:nvPr userDrawn="1"/>
        </p:nvSpPr>
        <p:spPr bwMode="auto">
          <a:xfrm>
            <a:off x="906463" y="3471863"/>
            <a:ext cx="352425" cy="3386137"/>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3" name="Rectangle 65"/>
          <p:cNvSpPr>
            <a:spLocks noChangeArrowheads="1"/>
          </p:cNvSpPr>
          <p:nvPr userDrawn="1"/>
        </p:nvSpPr>
        <p:spPr bwMode="auto">
          <a:xfrm>
            <a:off x="1466850" y="2087563"/>
            <a:ext cx="111125" cy="4770437"/>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Tree>
  </p:cSld>
  <p:clrMap bg1="lt1" tx1="dk1" bg2="lt2" tx2="dk2" accent1="accent1" accent2="accent2" accent3="accent3" accent4="accent4" accent5="accent5" accent6="accent6" hlink="hlink" folHlink="folHlink"/>
  <p:sldLayoutIdLst>
    <p:sldLayoutId id="2147484119" r:id="rId1"/>
    <p:sldLayoutId id="2147484120" r:id="rId2"/>
    <p:sldLayoutId id="2147484121" r:id="rId3"/>
    <p:sldLayoutId id="2147484122" r:id="rId4"/>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152400" y="152400"/>
            <a:ext cx="8164513"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6147" name="Text Placeholder 2"/>
          <p:cNvSpPr>
            <a:spLocks noGrp="1"/>
          </p:cNvSpPr>
          <p:nvPr>
            <p:ph type="body" idx="1"/>
          </p:nvPr>
        </p:nvSpPr>
        <p:spPr bwMode="auto">
          <a:xfrm>
            <a:off x="152400" y="1477963"/>
            <a:ext cx="8177213"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r>
              <a:rPr lang="es-ES_tradnl" smtClean="0"/>
              <a:t>Gobierno de Chile | Ministerio del Interior </a:t>
            </a:r>
            <a:endParaRPr lang="es-ES_tradnl"/>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fld id="{AC61CC54-AD49-4678-92F9-EB66F674A6DC}" type="slidenum">
              <a:rPr lang="en-US"/>
              <a:pPr/>
              <a:t>‹Nº›</a:t>
            </a:fld>
            <a:endParaRPr lang="en-US"/>
          </a:p>
        </p:txBody>
      </p:sp>
      <p:sp>
        <p:nvSpPr>
          <p:cNvPr id="7" name="Rectangle 6"/>
          <p:cNvSpPr>
            <a:spLocks noChangeArrowheads="1"/>
          </p:cNvSpPr>
          <p:nvPr userDrawn="1"/>
        </p:nvSpPr>
        <p:spPr bwMode="auto">
          <a:xfrm>
            <a:off x="8413750" y="-6350"/>
            <a:ext cx="284163" cy="866775"/>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8" name="Rectangle 7"/>
          <p:cNvSpPr>
            <a:spLocks noChangeArrowheads="1"/>
          </p:cNvSpPr>
          <p:nvPr userDrawn="1"/>
        </p:nvSpPr>
        <p:spPr bwMode="auto">
          <a:xfrm>
            <a:off x="8697913" y="0"/>
            <a:ext cx="347662" cy="860425"/>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0" name="Rectangle 9"/>
          <p:cNvSpPr>
            <a:spLocks noChangeArrowheads="1"/>
          </p:cNvSpPr>
          <p:nvPr userDrawn="1"/>
        </p:nvSpPr>
        <p:spPr bwMode="auto">
          <a:xfrm>
            <a:off x="8413750" y="6400800"/>
            <a:ext cx="284163" cy="45720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1" name="Rectangle 10"/>
          <p:cNvSpPr>
            <a:spLocks noChangeArrowheads="1"/>
          </p:cNvSpPr>
          <p:nvPr userDrawn="1"/>
        </p:nvSpPr>
        <p:spPr bwMode="auto">
          <a:xfrm>
            <a:off x="8697913" y="6400800"/>
            <a:ext cx="347662" cy="45720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Tree>
  </p:cSld>
  <p:clrMap bg1="lt1" tx1="dk1" bg2="lt2" tx2="dk2" accent1="accent1" accent2="accent2" accent3="accent3" accent4="accent4" accent5="accent5" accent6="accent6" hlink="hlink" folHlink="folHlink"/>
  <p:sldLayoutIdLst>
    <p:sldLayoutId id="2147484123" r:id="rId1"/>
    <p:sldLayoutId id="2147484124" r:id="rId2"/>
    <p:sldLayoutId id="2147484125" r:id="rId3"/>
    <p:sldLayoutId id="2147484126" r:id="rId4"/>
    <p:sldLayoutId id="2147484127" r:id="rId5"/>
    <p:sldLayoutId id="2147484128" r:id="rId6"/>
    <p:sldLayoutId id="2147484129" r:id="rId7"/>
    <p:sldLayoutId id="2147484130" r:id="rId8"/>
    <p:sldLayoutId id="2147484131" r:id="rId9"/>
    <p:sldLayoutId id="2147484132" r:id="rId10"/>
    <p:sldLayoutId id="2147484133" r:id="rId11"/>
  </p:sldLayoutIdLst>
  <p:hf hdr="0" ftr="0" dt="0"/>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kern="1200">
          <a:solidFill>
            <a:srgbClr val="595959"/>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1600" kern="1200">
          <a:solidFill>
            <a:srgbClr val="595959"/>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1400" kern="1200">
          <a:solidFill>
            <a:srgbClr val="595959"/>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434" name="Title Placeholder 1"/>
          <p:cNvSpPr>
            <a:spLocks noGrp="1"/>
          </p:cNvSpPr>
          <p:nvPr>
            <p:ph type="title"/>
          </p:nvPr>
        </p:nvSpPr>
        <p:spPr bwMode="auto">
          <a:xfrm>
            <a:off x="1935163" y="2525713"/>
            <a:ext cx="6477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pic>
        <p:nvPicPr>
          <p:cNvPr id="18435" name="Picture 12"/>
          <p:cNvPicPr>
            <a:picLocks noChangeAspect="1" noChangeArrowheads="1"/>
          </p:cNvPicPr>
          <p:nvPr userDrawn="1"/>
        </p:nvPicPr>
        <p:blipFill>
          <a:blip r:embed="rId13"/>
          <a:srcRect/>
          <a:stretch>
            <a:fillRect/>
          </a:stretch>
        </p:blipFill>
        <p:spPr bwMode="auto">
          <a:xfrm>
            <a:off x="7924800" y="2206625"/>
            <a:ext cx="1157288" cy="384175"/>
          </a:xfrm>
          <a:prstGeom prst="rect">
            <a:avLst/>
          </a:prstGeom>
          <a:noFill/>
          <a:ln w="9525">
            <a:noFill/>
            <a:miter lim="800000"/>
            <a:headEnd/>
            <a:tailEnd/>
          </a:ln>
        </p:spPr>
      </p:pic>
      <p:pic>
        <p:nvPicPr>
          <p:cNvPr id="18436" name="Picture 13"/>
          <p:cNvPicPr>
            <a:picLocks noChangeAspect="1" noChangeArrowheads="1"/>
          </p:cNvPicPr>
          <p:nvPr userDrawn="1"/>
        </p:nvPicPr>
        <p:blipFill>
          <a:blip r:embed="rId14"/>
          <a:srcRect/>
          <a:stretch>
            <a:fillRect/>
          </a:stretch>
        </p:blipFill>
        <p:spPr bwMode="auto">
          <a:xfrm>
            <a:off x="7920038" y="3886200"/>
            <a:ext cx="1147762" cy="104775"/>
          </a:xfrm>
          <a:prstGeom prst="rect">
            <a:avLst/>
          </a:prstGeom>
          <a:noFill/>
          <a:ln w="9525">
            <a:noFill/>
            <a:miter lim="800000"/>
            <a:headEnd/>
            <a:tailEnd/>
          </a:ln>
        </p:spPr>
      </p:pic>
      <p:sp>
        <p:nvSpPr>
          <p:cNvPr id="12" name="Rectangle 64"/>
          <p:cNvSpPr>
            <a:spLocks noChangeArrowheads="1"/>
          </p:cNvSpPr>
          <p:nvPr userDrawn="1"/>
        </p:nvSpPr>
        <p:spPr bwMode="auto">
          <a:xfrm>
            <a:off x="6645275" y="5181600"/>
            <a:ext cx="760413" cy="167640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6" name="Rectangle 65"/>
          <p:cNvSpPr>
            <a:spLocks noChangeArrowheads="1"/>
          </p:cNvSpPr>
          <p:nvPr userDrawn="1"/>
        </p:nvSpPr>
        <p:spPr bwMode="auto">
          <a:xfrm>
            <a:off x="7405688" y="5181600"/>
            <a:ext cx="1035050" cy="167640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pic>
        <p:nvPicPr>
          <p:cNvPr id="18439" name="Picture 1"/>
          <p:cNvPicPr>
            <a:picLocks noChangeAspect="1" noChangeArrowheads="1"/>
          </p:cNvPicPr>
          <p:nvPr userDrawn="1"/>
        </p:nvPicPr>
        <p:blipFill>
          <a:blip r:embed="rId15"/>
          <a:srcRect/>
          <a:stretch>
            <a:fillRect/>
          </a:stretch>
        </p:blipFill>
        <p:spPr bwMode="auto">
          <a:xfrm>
            <a:off x="6764338" y="5264150"/>
            <a:ext cx="569912" cy="415925"/>
          </a:xfrm>
          <a:prstGeom prst="rect">
            <a:avLst/>
          </a:prstGeom>
          <a:noFill/>
          <a:ln w="12700">
            <a:noFill/>
            <a:miter lim="800000"/>
            <a:headEnd/>
            <a:tailEnd/>
          </a:ln>
        </p:spPr>
      </p:pic>
      <p:sp>
        <p:nvSpPr>
          <p:cNvPr id="18" name="Rectangle 70"/>
          <p:cNvSpPr>
            <a:spLocks noChangeArrowheads="1"/>
          </p:cNvSpPr>
          <p:nvPr userDrawn="1"/>
        </p:nvSpPr>
        <p:spPr bwMode="auto">
          <a:xfrm>
            <a:off x="6645275" y="0"/>
            <a:ext cx="760413" cy="79375"/>
          </a:xfrm>
          <a:prstGeom prst="rect">
            <a:avLst/>
          </a:prstGeom>
          <a:solidFill>
            <a:srgbClr val="006CB7"/>
          </a:solidFill>
          <a:ln w="9525">
            <a:noFill/>
            <a:miter lim="800000"/>
            <a:headEnd/>
            <a:tailEnd/>
          </a:ln>
          <a:effectLst>
            <a:outerShdw dist="38100" dir="2700000"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19" name="Rectangle 71"/>
          <p:cNvSpPr>
            <a:spLocks noChangeArrowheads="1"/>
          </p:cNvSpPr>
          <p:nvPr userDrawn="1"/>
        </p:nvSpPr>
        <p:spPr bwMode="auto">
          <a:xfrm flipV="1">
            <a:off x="7405688" y="0"/>
            <a:ext cx="1035050" cy="79375"/>
          </a:xfrm>
          <a:prstGeom prst="rect">
            <a:avLst/>
          </a:prstGeom>
          <a:solidFill>
            <a:srgbClr val="EF4144"/>
          </a:solidFill>
          <a:ln w="9525">
            <a:noFill/>
            <a:miter lim="800000"/>
            <a:headEnd/>
            <a:tailEnd/>
          </a:ln>
          <a:effectLst>
            <a:outerShdw dist="38100" dir="2700000"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pic>
        <p:nvPicPr>
          <p:cNvPr id="18442" name="Picture 8"/>
          <p:cNvPicPr>
            <a:picLocks noChangeAspect="1" noChangeArrowheads="1"/>
          </p:cNvPicPr>
          <p:nvPr userDrawn="1"/>
        </p:nvPicPr>
        <p:blipFill>
          <a:blip r:embed="rId13"/>
          <a:srcRect/>
          <a:stretch>
            <a:fillRect/>
          </a:stretch>
        </p:blipFill>
        <p:spPr bwMode="auto">
          <a:xfrm>
            <a:off x="7518400" y="5372100"/>
            <a:ext cx="869950" cy="288925"/>
          </a:xfrm>
          <a:prstGeom prst="rect">
            <a:avLst/>
          </a:prstGeom>
          <a:noFill/>
          <a:ln w="9525">
            <a:noFill/>
            <a:miter lim="800000"/>
            <a:headEnd/>
            <a:tailEnd/>
          </a:ln>
        </p:spPr>
      </p:pic>
      <p:pic>
        <p:nvPicPr>
          <p:cNvPr id="18443" name="Picture 9"/>
          <p:cNvPicPr>
            <a:picLocks noChangeAspect="1" noChangeArrowheads="1"/>
          </p:cNvPicPr>
          <p:nvPr userDrawn="1"/>
        </p:nvPicPr>
        <p:blipFill>
          <a:blip r:embed="rId14"/>
          <a:srcRect/>
          <a:stretch>
            <a:fillRect/>
          </a:stretch>
        </p:blipFill>
        <p:spPr bwMode="auto">
          <a:xfrm>
            <a:off x="7508875" y="6734175"/>
            <a:ext cx="862013" cy="79375"/>
          </a:xfrm>
          <a:prstGeom prst="rect">
            <a:avLst/>
          </a:prstGeom>
          <a:noFill/>
          <a:ln w="9525">
            <a:noFill/>
            <a:miter lim="800000"/>
            <a:headEnd/>
            <a:tailEnd/>
          </a:ln>
        </p:spPr>
      </p:pic>
      <p:sp>
        <p:nvSpPr>
          <p:cNvPr id="22" name="Rectangle 64"/>
          <p:cNvSpPr>
            <a:spLocks noChangeArrowheads="1"/>
          </p:cNvSpPr>
          <p:nvPr userDrawn="1"/>
        </p:nvSpPr>
        <p:spPr bwMode="auto">
          <a:xfrm>
            <a:off x="179388" y="6350"/>
            <a:ext cx="114300" cy="6851650"/>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23" name="Rectangle 65"/>
          <p:cNvSpPr>
            <a:spLocks noChangeArrowheads="1"/>
          </p:cNvSpPr>
          <p:nvPr userDrawn="1"/>
        </p:nvSpPr>
        <p:spPr bwMode="auto">
          <a:xfrm>
            <a:off x="457200" y="-6350"/>
            <a:ext cx="238125" cy="4768850"/>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24" name="Rectangle 64"/>
          <p:cNvSpPr>
            <a:spLocks noChangeArrowheads="1"/>
          </p:cNvSpPr>
          <p:nvPr userDrawn="1"/>
        </p:nvSpPr>
        <p:spPr bwMode="auto">
          <a:xfrm>
            <a:off x="906463" y="3471863"/>
            <a:ext cx="352425" cy="3386137"/>
          </a:xfrm>
          <a:prstGeom prst="rect">
            <a:avLst/>
          </a:prstGeom>
          <a:solidFill>
            <a:srgbClr val="006CB7"/>
          </a:solidFill>
          <a:ln w="9525">
            <a:noFill/>
            <a:miter lim="800000"/>
            <a:headEnd/>
            <a:tailEnd/>
          </a:ln>
          <a:effectLst>
            <a:outerShdw dist="38100" dir="12899965" algn="br"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
        <p:nvSpPr>
          <p:cNvPr id="25" name="Rectangle 65"/>
          <p:cNvSpPr>
            <a:spLocks noChangeArrowheads="1"/>
          </p:cNvSpPr>
          <p:nvPr userDrawn="1"/>
        </p:nvSpPr>
        <p:spPr bwMode="auto">
          <a:xfrm>
            <a:off x="1466850" y="2087563"/>
            <a:ext cx="111125" cy="4770437"/>
          </a:xfrm>
          <a:prstGeom prst="rect">
            <a:avLst/>
          </a:prstGeom>
          <a:solidFill>
            <a:srgbClr val="EF4144"/>
          </a:solidFill>
          <a:ln w="9525">
            <a:noFill/>
            <a:miter lim="800000"/>
            <a:headEnd/>
            <a:tailEnd/>
          </a:ln>
          <a:effectLst>
            <a:outerShdw dist="38100" dir="12899965" rotWithShape="0">
              <a:srgbClr val="808080">
                <a:alpha val="25000"/>
              </a:srgbClr>
            </a:outerShdw>
          </a:effectLst>
        </p:spPr>
        <p:txBody>
          <a:bodyPr anchor="ctr"/>
          <a:lstStyle/>
          <a:p>
            <a:pPr>
              <a:defRPr/>
            </a:pPr>
            <a:endParaRPr lang="es-ES">
              <a:solidFill>
                <a:srgbClr val="FFFFFF"/>
              </a:solidFill>
              <a:latin typeface="Calibri" charset="0"/>
              <a:ea typeface="ヒラギノ角ゴ Pro W3" charset="0"/>
              <a:cs typeface="ヒラギノ角ゴ Pro W3" charset="0"/>
            </a:endParaRPr>
          </a:p>
        </p:txBody>
      </p:sp>
    </p:spTree>
  </p:cSld>
  <p:clrMap bg1="lt1" tx1="dk1" bg2="lt2" tx2="dk2" accent1="accent1" accent2="accent2" accent3="accent3" accent4="accent4" accent5="accent5" accent6="accent6" hlink="hlink" folHlink="folHlink"/>
  <p:sldLayoutIdLst>
    <p:sldLayoutId id="2147484134" r:id="rId1"/>
    <p:sldLayoutId id="2147484135" r:id="rId2"/>
    <p:sldLayoutId id="2147484136" r:id="rId3"/>
    <p:sldLayoutId id="2147484137" r:id="rId4"/>
    <p:sldLayoutId id="2147484138" r:id="rId5"/>
    <p:sldLayoutId id="2147484139" r:id="rId6"/>
    <p:sldLayoutId id="2147484140" r:id="rId7"/>
    <p:sldLayoutId id="2147484141" r:id="rId8"/>
    <p:sldLayoutId id="2147484142" r:id="rId9"/>
    <p:sldLayoutId id="2147484143" r:id="rId10"/>
    <p:sldLayoutId id="2147484144" r:id="rId11"/>
  </p:sldLayoutIdLst>
  <p:hf hdr="0" ftr="0" dt="0"/>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charset="0"/>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ctrTitle"/>
          </p:nvPr>
        </p:nvSpPr>
        <p:spPr bwMode="auto">
          <a:xfrm>
            <a:off x="1691680" y="1484982"/>
            <a:ext cx="7308304" cy="1872010"/>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s-CL" sz="3200" b="1" dirty="0" smtClean="0">
                <a:solidFill>
                  <a:schemeClr val="accent1"/>
                </a:solidFill>
              </a:rPr>
              <a:t>Ejecución Gobierno Central</a:t>
            </a:r>
            <a:br>
              <a:rPr lang="es-CL" sz="3200" b="1" dirty="0" smtClean="0">
                <a:solidFill>
                  <a:schemeClr val="accent1"/>
                </a:solidFill>
              </a:rPr>
            </a:br>
            <a:r>
              <a:rPr lang="es-CL" sz="3200" b="1" dirty="0" smtClean="0">
                <a:solidFill>
                  <a:schemeClr val="accent1"/>
                </a:solidFill>
              </a:rPr>
              <a:t>Tercer </a:t>
            </a:r>
            <a:r>
              <a:rPr lang="es-CL" sz="3200" b="1" dirty="0" smtClean="0">
                <a:solidFill>
                  <a:schemeClr val="accent1"/>
                </a:solidFill>
              </a:rPr>
              <a:t>trimestre 2014</a:t>
            </a:r>
            <a:br>
              <a:rPr lang="es-CL" sz="3200" b="1" dirty="0" smtClean="0">
                <a:solidFill>
                  <a:schemeClr val="accent1"/>
                </a:solidFill>
              </a:rPr>
            </a:br>
            <a:r>
              <a:rPr lang="es-CL" sz="2800" b="1" dirty="0" smtClean="0">
                <a:solidFill>
                  <a:schemeClr val="accent1"/>
                </a:solidFill>
              </a:rPr>
              <a:t/>
            </a:r>
            <a:br>
              <a:rPr lang="es-CL" sz="2800" b="1" dirty="0" smtClean="0">
                <a:solidFill>
                  <a:schemeClr val="accent1"/>
                </a:solidFill>
              </a:rPr>
            </a:br>
            <a:r>
              <a:rPr lang="es-CL" sz="2800" b="1" dirty="0" smtClean="0">
                <a:solidFill>
                  <a:schemeClr val="accent1"/>
                </a:solidFill>
              </a:rPr>
              <a:t/>
            </a:r>
            <a:br>
              <a:rPr lang="es-CL" sz="2800" b="1" dirty="0" smtClean="0">
                <a:solidFill>
                  <a:schemeClr val="accent1"/>
                </a:solidFill>
              </a:rPr>
            </a:br>
            <a:r>
              <a:rPr lang="es-CL" sz="2800" b="1" dirty="0">
                <a:solidFill>
                  <a:schemeClr val="accent1"/>
                </a:solidFill>
              </a:rPr>
              <a:t/>
            </a:r>
            <a:br>
              <a:rPr lang="es-CL" sz="2800" b="1" dirty="0">
                <a:solidFill>
                  <a:schemeClr val="accent1"/>
                </a:solidFill>
              </a:rPr>
            </a:br>
            <a:r>
              <a:rPr lang="es-CL" sz="2800" b="1" dirty="0" smtClean="0">
                <a:solidFill>
                  <a:schemeClr val="accent1"/>
                </a:solidFill>
              </a:rPr>
              <a:t/>
            </a:r>
            <a:br>
              <a:rPr lang="es-CL" sz="2800" b="1" dirty="0" smtClean="0">
                <a:solidFill>
                  <a:schemeClr val="accent1"/>
                </a:solidFill>
              </a:rPr>
            </a:br>
            <a:r>
              <a:rPr lang="es-CL" sz="2400" b="1" dirty="0" smtClean="0">
                <a:solidFill>
                  <a:schemeClr val="accent1"/>
                </a:solidFill>
              </a:rPr>
              <a:t>Sergio Granados</a:t>
            </a:r>
            <a:br>
              <a:rPr lang="es-CL" sz="2400" b="1" dirty="0" smtClean="0">
                <a:solidFill>
                  <a:schemeClr val="accent1"/>
                </a:solidFill>
              </a:rPr>
            </a:br>
            <a:r>
              <a:rPr lang="es-CL" sz="2000" dirty="0" smtClean="0">
                <a:solidFill>
                  <a:schemeClr val="accent1"/>
                </a:solidFill>
              </a:rPr>
              <a:t>Director de Presupuestos</a:t>
            </a:r>
            <a:endParaRPr lang="es-ES_tradnl" sz="3200" b="1" dirty="0" smtClean="0">
              <a:solidFill>
                <a:schemeClr val="accent1"/>
              </a:solidFill>
              <a:latin typeface="gobCL" charset="0"/>
              <a:sym typeface="Verdana Bold" charset="0"/>
            </a:endParaRPr>
          </a:p>
        </p:txBody>
      </p:sp>
      <p:sp>
        <p:nvSpPr>
          <p:cNvPr id="4" name="3 Rectángulo"/>
          <p:cNvSpPr>
            <a:spLocks noChangeArrowheads="1"/>
          </p:cNvSpPr>
          <p:nvPr/>
        </p:nvSpPr>
        <p:spPr bwMode="auto">
          <a:xfrm>
            <a:off x="1763985" y="5241394"/>
            <a:ext cx="6048375" cy="707886"/>
          </a:xfrm>
          <a:prstGeom prst="rect">
            <a:avLst/>
          </a:prstGeom>
          <a:noFill/>
          <a:ln w="9525">
            <a:noFill/>
            <a:miter lim="800000"/>
            <a:headEnd/>
            <a:tailEnd/>
          </a:ln>
        </p:spPr>
        <p:txBody>
          <a:bodyPr>
            <a:prstTxWarp prst="textNoShape">
              <a:avLst/>
            </a:prstTxWarp>
            <a:spAutoFit/>
          </a:bodyPr>
          <a:lstStyle/>
          <a:p>
            <a:endParaRPr lang="es-CL" sz="2000" dirty="0" smtClean="0">
              <a:solidFill>
                <a:schemeClr val="accent1"/>
              </a:solidFill>
            </a:endParaRPr>
          </a:p>
          <a:p>
            <a:r>
              <a:rPr lang="es-CL" sz="2000" dirty="0" smtClean="0">
                <a:solidFill>
                  <a:schemeClr val="accent1"/>
                </a:solidFill>
              </a:rPr>
              <a:t>30 de octubre de 2014</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2000" b="1" dirty="0" smtClean="0"/>
              <a:t>Gastos Gobierno Central Presupuestario</a:t>
            </a:r>
            <a:br>
              <a:rPr lang="es-CL" sz="2000" b="1" dirty="0" smtClean="0"/>
            </a:br>
            <a:r>
              <a:rPr lang="es-CL" sz="2000" b="1" dirty="0" smtClean="0"/>
              <a:t>Ejecución acumulada I, II y III trimestre</a:t>
            </a:r>
            <a:r>
              <a:rPr lang="es-CL" sz="2000" dirty="0" smtClean="0"/>
              <a:t/>
            </a:r>
            <a:br>
              <a:rPr lang="es-CL" sz="2000" dirty="0" smtClean="0"/>
            </a:br>
            <a:r>
              <a:rPr lang="es-CL" sz="1800" dirty="0" smtClean="0"/>
              <a:t>2011-2014</a:t>
            </a:r>
            <a:r>
              <a:rPr lang="es-CL" sz="2000" dirty="0" smtClean="0"/>
              <a:t> </a:t>
            </a:r>
            <a:r>
              <a:rPr lang="es-CL" sz="1800" dirty="0" smtClean="0"/>
              <a:t>(Porcentaje de avance sobre Ley Aprobada)</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10</a:t>
            </a:fld>
            <a:endParaRPr lang="en-US"/>
          </a:p>
        </p:txBody>
      </p:sp>
      <p:graphicFrame>
        <p:nvGraphicFramePr>
          <p:cNvPr id="5" name="2 Gráfico"/>
          <p:cNvGraphicFramePr/>
          <p:nvPr/>
        </p:nvGraphicFramePr>
        <p:xfrm>
          <a:off x="395535" y="1484784"/>
          <a:ext cx="7921378" cy="46153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2000" b="1" dirty="0" smtClean="0"/>
              <a:t>Gasto </a:t>
            </a:r>
            <a:r>
              <a:rPr lang="es-CL" sz="2000" b="1" dirty="0" smtClean="0"/>
              <a:t>Gobierno </a:t>
            </a:r>
            <a:r>
              <a:rPr lang="es-CL" sz="2000" b="1" dirty="0" smtClean="0"/>
              <a:t>Presupuestario:</a:t>
            </a:r>
            <a:r>
              <a:rPr lang="es-CL" sz="2000" b="1" dirty="0" smtClean="0"/>
              <a:t> </a:t>
            </a:r>
            <a:br>
              <a:rPr lang="es-CL" sz="2000" b="1" dirty="0" smtClean="0"/>
            </a:br>
            <a:r>
              <a:rPr lang="es-CL" sz="2000" b="1" dirty="0" smtClean="0"/>
              <a:t>Total, Corriente </a:t>
            </a:r>
            <a:r>
              <a:rPr lang="es-CL" sz="2000" b="1" dirty="0" smtClean="0"/>
              <a:t>y </a:t>
            </a:r>
            <a:r>
              <a:rPr lang="es-CL" sz="2000" b="1" dirty="0" smtClean="0"/>
              <a:t>Capital. Acumulado </a:t>
            </a:r>
            <a:r>
              <a:rPr lang="es-CL" sz="2000" b="1" dirty="0" smtClean="0"/>
              <a:t>al III trimestre</a:t>
            </a:r>
            <a:r>
              <a:rPr lang="es-CL" sz="2000" dirty="0" smtClean="0"/>
              <a:t/>
            </a:r>
            <a:br>
              <a:rPr lang="es-CL" sz="2000" dirty="0" smtClean="0"/>
            </a:br>
            <a:r>
              <a:rPr lang="es-CL" sz="1800" dirty="0" smtClean="0"/>
              <a:t>2011-2014</a:t>
            </a:r>
            <a:r>
              <a:rPr lang="es-CL" sz="2000" dirty="0" smtClean="0"/>
              <a:t> </a:t>
            </a:r>
            <a:r>
              <a:rPr lang="es-CL" sz="1800" dirty="0" smtClean="0"/>
              <a:t>(Porcentaje de avance sobre Ley Aprobada)</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11</a:t>
            </a:fld>
            <a:endParaRPr lang="en-US"/>
          </a:p>
        </p:txBody>
      </p:sp>
      <p:graphicFrame>
        <p:nvGraphicFramePr>
          <p:cNvPr id="6" name="3 Gráfico"/>
          <p:cNvGraphicFramePr/>
          <p:nvPr/>
        </p:nvGraphicFramePr>
        <p:xfrm>
          <a:off x="395535" y="1484784"/>
          <a:ext cx="7921378" cy="46153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2000" b="1" dirty="0" smtClean="0"/>
              <a:t>Gastos del Gobierno Central Presupuestario</a:t>
            </a:r>
            <a:br>
              <a:rPr lang="es-CL" sz="2000" b="1" dirty="0" smtClean="0"/>
            </a:br>
            <a:r>
              <a:rPr lang="es-CL" sz="2000" b="1" dirty="0" smtClean="0"/>
              <a:t>Ejecución mensual </a:t>
            </a:r>
            <a:r>
              <a:rPr lang="es-CL" dirty="0" smtClean="0"/>
              <a:t/>
            </a:r>
            <a:br>
              <a:rPr lang="es-CL" dirty="0" smtClean="0"/>
            </a:br>
            <a:r>
              <a:rPr lang="es-CL" sz="1800" dirty="0" smtClean="0"/>
              <a:t>2011-2014 (Porcentaje de avance sobre Ley Aprobada)</a:t>
            </a:r>
            <a:endParaRPr lang="es-ES" sz="18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12</a:t>
            </a:fld>
            <a:endParaRPr lang="en-US"/>
          </a:p>
        </p:txBody>
      </p:sp>
      <p:sp>
        <p:nvSpPr>
          <p:cNvPr id="7" name="6 Cheurón"/>
          <p:cNvSpPr/>
          <p:nvPr/>
        </p:nvSpPr>
        <p:spPr>
          <a:xfrm>
            <a:off x="1475656" y="5517232"/>
            <a:ext cx="504056"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8" name="7 Cheurón"/>
          <p:cNvSpPr/>
          <p:nvPr/>
        </p:nvSpPr>
        <p:spPr>
          <a:xfrm>
            <a:off x="1979712" y="5517232"/>
            <a:ext cx="639688"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9" name="8 Cheurón"/>
          <p:cNvSpPr/>
          <p:nvPr/>
        </p:nvSpPr>
        <p:spPr>
          <a:xfrm>
            <a:off x="2619400" y="5517232"/>
            <a:ext cx="711696"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0" name="9 Cheurón"/>
          <p:cNvSpPr/>
          <p:nvPr/>
        </p:nvSpPr>
        <p:spPr>
          <a:xfrm>
            <a:off x="3331096" y="5517232"/>
            <a:ext cx="792088"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1" name="10 Cheurón"/>
          <p:cNvSpPr/>
          <p:nvPr/>
        </p:nvSpPr>
        <p:spPr>
          <a:xfrm>
            <a:off x="4123184" y="5517232"/>
            <a:ext cx="1008112"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2" name="11 Cheurón"/>
          <p:cNvSpPr/>
          <p:nvPr/>
        </p:nvSpPr>
        <p:spPr>
          <a:xfrm>
            <a:off x="5131296" y="5517232"/>
            <a:ext cx="1008112"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graphicFrame>
        <p:nvGraphicFramePr>
          <p:cNvPr id="14" name="13 Tabla"/>
          <p:cNvGraphicFramePr>
            <a:graphicFrameLocks noGrp="1"/>
          </p:cNvGraphicFramePr>
          <p:nvPr/>
        </p:nvGraphicFramePr>
        <p:xfrm>
          <a:off x="323524" y="1700810"/>
          <a:ext cx="8424945" cy="2811204"/>
        </p:xfrm>
        <a:graphic>
          <a:graphicData uri="http://schemas.openxmlformats.org/drawingml/2006/table">
            <a:tbl>
              <a:tblPr/>
              <a:tblGrid>
                <a:gridCol w="614026"/>
                <a:gridCol w="614026"/>
                <a:gridCol w="614026"/>
                <a:gridCol w="614026"/>
                <a:gridCol w="856268"/>
                <a:gridCol w="515056"/>
                <a:gridCol w="614026"/>
                <a:gridCol w="614026"/>
                <a:gridCol w="849180"/>
                <a:gridCol w="494001"/>
                <a:gridCol w="614026"/>
                <a:gridCol w="404141"/>
                <a:gridCol w="1008117"/>
              </a:tblGrid>
              <a:tr h="897684">
                <a:tc>
                  <a:txBody>
                    <a:bodyPr/>
                    <a:lstStyle/>
                    <a:p>
                      <a:pPr algn="ctr" rtl="0" fontAlgn="ctr"/>
                      <a:r>
                        <a:rPr lang="es-ES" sz="1300" b="1" i="0" u="none" strike="noStrike" dirty="0">
                          <a:solidFill>
                            <a:srgbClr val="FFFFFF"/>
                          </a:solidFill>
                          <a:latin typeface="Calibri"/>
                        </a:rPr>
                        <a:t>Año</a:t>
                      </a:r>
                    </a:p>
                  </a:txBody>
                  <a:tcPr marL="5555" marR="5555" marT="5555"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0" i="0" u="none" strike="noStrike" dirty="0" smtClean="0">
                          <a:solidFill>
                            <a:srgbClr val="FFFFFF"/>
                          </a:solidFill>
                          <a:latin typeface="Calibri"/>
                        </a:rPr>
                        <a:t>ene</a:t>
                      </a:r>
                      <a:endParaRPr lang="es-ES" sz="1300" b="0" i="0" u="none" strike="noStrike" dirty="0">
                        <a:solidFill>
                          <a:srgbClr val="FFFFFF"/>
                        </a:solidFill>
                        <a:latin typeface="Calibri"/>
                      </a:endParaRPr>
                    </a:p>
                  </a:txBody>
                  <a:tcPr marL="5555" marR="5555" marT="5555" marB="0" anchor="ctr">
                    <a:lnL w="6350" cap="flat" cmpd="sng" algn="ctr">
                      <a:solidFill>
                        <a:srgbClr val="4F81BD"/>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0" i="0" u="none" strike="noStrike" dirty="0" err="1" smtClean="0">
                          <a:solidFill>
                            <a:srgbClr val="FFFFFF"/>
                          </a:solidFill>
                          <a:latin typeface="Calibri"/>
                        </a:rPr>
                        <a:t>febr</a:t>
                      </a:r>
                      <a:endParaRPr lang="es-ES" sz="1300" b="0" i="0" u="none" strike="noStrike" dirty="0">
                        <a:solidFill>
                          <a:srgbClr val="FFFFFF"/>
                        </a:solidFill>
                        <a:latin typeface="Calibri"/>
                      </a:endParaRPr>
                    </a:p>
                  </a:txBody>
                  <a:tcPr marL="5555" marR="5555" marT="5555" marB="0" anchor="ctr">
                    <a:lnL>
                      <a:noFill/>
                    </a:lnL>
                    <a:lnR>
                      <a:noFill/>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0" i="0" u="none" strike="noStrike" dirty="0" smtClean="0">
                          <a:solidFill>
                            <a:srgbClr val="FFFFFF"/>
                          </a:solidFill>
                          <a:latin typeface="Calibri"/>
                        </a:rPr>
                        <a:t>mar</a:t>
                      </a:r>
                      <a:endParaRPr lang="es-ES" sz="1300" b="0" i="0" u="none" strike="noStrike" dirty="0">
                        <a:solidFill>
                          <a:srgbClr val="FFFFFF"/>
                        </a:solidFill>
                        <a:latin typeface="Calibri"/>
                      </a:endParaRPr>
                    </a:p>
                  </a:txBody>
                  <a:tcPr marL="5555" marR="5555" marT="5555" marB="0" anchor="ctr">
                    <a:lnL>
                      <a:noFill/>
                    </a:lnL>
                    <a:lnR>
                      <a:noFill/>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1" i="0" u="none" strike="noStrike" dirty="0">
                          <a:solidFill>
                            <a:srgbClr val="FFFFFF"/>
                          </a:solidFill>
                          <a:latin typeface="Calibri"/>
                        </a:rPr>
                        <a:t>Acumulado I trimestre</a:t>
                      </a:r>
                    </a:p>
                  </a:txBody>
                  <a:tcPr marL="5555" marR="5555" marT="5555" marB="0" anchor="ctr">
                    <a:lnL>
                      <a:noFill/>
                    </a:lnL>
                    <a:lnR>
                      <a:noFill/>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0" i="0" u="none" strike="noStrike" dirty="0" err="1" smtClean="0">
                          <a:solidFill>
                            <a:srgbClr val="FFFFFF"/>
                          </a:solidFill>
                          <a:latin typeface="Calibri"/>
                        </a:rPr>
                        <a:t>abr</a:t>
                      </a:r>
                      <a:r>
                        <a:rPr lang="es-ES" sz="1300" b="0" i="0" u="none" strike="noStrike" dirty="0" smtClean="0">
                          <a:solidFill>
                            <a:srgbClr val="FFFFFF"/>
                          </a:solidFill>
                          <a:latin typeface="Calibri"/>
                        </a:rPr>
                        <a:t> </a:t>
                      </a:r>
                      <a:endParaRPr lang="es-ES" sz="1300" b="0" i="0" u="none" strike="noStrike" dirty="0">
                        <a:solidFill>
                          <a:srgbClr val="FFFFFF"/>
                        </a:solidFill>
                        <a:latin typeface="Calibri"/>
                      </a:endParaRPr>
                    </a:p>
                  </a:txBody>
                  <a:tcPr marL="5555" marR="5555" marT="5555" marB="0" anchor="ctr">
                    <a:lnL>
                      <a:noFill/>
                    </a:lnL>
                    <a:lnR>
                      <a:noFill/>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0" i="0" u="none" strike="noStrike" dirty="0" err="1" smtClean="0">
                          <a:solidFill>
                            <a:srgbClr val="FFFFFF"/>
                          </a:solidFill>
                          <a:latin typeface="Calibri"/>
                        </a:rPr>
                        <a:t>may</a:t>
                      </a:r>
                      <a:endParaRPr lang="es-ES" sz="1300" b="0" i="0" u="none" strike="noStrike" dirty="0">
                        <a:solidFill>
                          <a:srgbClr val="FFFFFF"/>
                        </a:solidFill>
                        <a:latin typeface="Calibri"/>
                      </a:endParaRPr>
                    </a:p>
                  </a:txBody>
                  <a:tcPr marL="5555" marR="5555" marT="5555" marB="0" anchor="ctr">
                    <a:lnL>
                      <a:noFill/>
                    </a:lnL>
                    <a:lnR>
                      <a:noFill/>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0" i="0" u="none" strike="noStrike" dirty="0" err="1" smtClean="0">
                          <a:solidFill>
                            <a:srgbClr val="FFFFFF"/>
                          </a:solidFill>
                          <a:latin typeface="Calibri"/>
                        </a:rPr>
                        <a:t>jun</a:t>
                      </a:r>
                      <a:endParaRPr lang="es-ES" sz="1300" b="0" i="0" u="none" strike="noStrike" dirty="0">
                        <a:solidFill>
                          <a:srgbClr val="FFFFFF"/>
                        </a:solidFill>
                        <a:latin typeface="Calibri"/>
                      </a:endParaRPr>
                    </a:p>
                  </a:txBody>
                  <a:tcPr marL="5555" marR="5555" marT="5555" marB="0" anchor="ctr">
                    <a:lnL>
                      <a:noFill/>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1" i="0" u="none" strike="noStrike">
                          <a:solidFill>
                            <a:srgbClr val="FFFFFF"/>
                          </a:solidFill>
                          <a:latin typeface="Calibri"/>
                        </a:rPr>
                        <a:t>Acumulado II trimestre</a:t>
                      </a:r>
                    </a:p>
                  </a:txBody>
                  <a:tcPr marL="5555" marR="5555" marT="5555" marB="0" anchor="ctr">
                    <a:lnL w="6350" cap="flat" cmpd="sng" algn="ctr">
                      <a:solidFill>
                        <a:srgbClr val="4F81BD"/>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0" i="0" u="none" strike="noStrike" dirty="0" err="1" smtClean="0">
                          <a:solidFill>
                            <a:srgbClr val="FFFFFF"/>
                          </a:solidFill>
                          <a:latin typeface="Calibri"/>
                        </a:rPr>
                        <a:t>jul</a:t>
                      </a:r>
                      <a:endParaRPr lang="es-ES" sz="1300" b="0" i="0" u="none" strike="noStrike" dirty="0">
                        <a:solidFill>
                          <a:srgbClr val="FFFFFF"/>
                        </a:solidFill>
                        <a:latin typeface="Calibri"/>
                      </a:endParaRPr>
                    </a:p>
                  </a:txBody>
                  <a:tcPr marL="5555" marR="5555" marT="5555" marB="0" anchor="ctr">
                    <a:lnL>
                      <a:noFill/>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0" i="0" u="none" strike="noStrike" dirty="0" err="1" smtClean="0">
                          <a:solidFill>
                            <a:srgbClr val="FFFFFF"/>
                          </a:solidFill>
                          <a:latin typeface="Calibri"/>
                        </a:rPr>
                        <a:t>ago</a:t>
                      </a:r>
                      <a:endParaRPr lang="es-ES" sz="1300" b="0" i="0" u="none" strike="noStrike" dirty="0">
                        <a:solidFill>
                          <a:srgbClr val="FFFFFF"/>
                        </a:solidFill>
                        <a:latin typeface="Calibri"/>
                      </a:endParaRPr>
                    </a:p>
                  </a:txBody>
                  <a:tcPr marL="5555" marR="5555" marT="5555"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0" i="0" u="none" strike="noStrike" dirty="0" err="1" smtClean="0">
                          <a:solidFill>
                            <a:srgbClr val="FFFFFF"/>
                          </a:solidFill>
                          <a:latin typeface="Calibri"/>
                        </a:rPr>
                        <a:t>sept</a:t>
                      </a:r>
                      <a:endParaRPr lang="es-ES" sz="1300" b="0" i="0" u="none" strike="noStrike" dirty="0">
                        <a:solidFill>
                          <a:srgbClr val="FFFFFF"/>
                        </a:solidFill>
                        <a:latin typeface="Calibri"/>
                      </a:endParaRPr>
                    </a:p>
                  </a:txBody>
                  <a:tcPr marL="5555" marR="5555" marT="5555"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es-ES" sz="1300" b="1" i="0" u="none" strike="noStrike" dirty="0" smtClean="0">
                          <a:solidFill>
                            <a:srgbClr val="FFFFFF"/>
                          </a:solidFill>
                          <a:latin typeface="Calibri"/>
                        </a:rPr>
                        <a:t>Acumulado</a:t>
                      </a:r>
                    </a:p>
                    <a:p>
                      <a:pPr algn="ctr" rtl="0" fontAlgn="ctr"/>
                      <a:r>
                        <a:rPr lang="es-ES" sz="1300" b="1" i="0" u="none" strike="noStrike" dirty="0" smtClean="0">
                          <a:solidFill>
                            <a:srgbClr val="FFFFFF"/>
                          </a:solidFill>
                          <a:latin typeface="Calibri"/>
                        </a:rPr>
                        <a:t> III </a:t>
                      </a:r>
                      <a:r>
                        <a:rPr lang="es-ES" sz="1300" b="1" i="0" u="none" strike="noStrike" dirty="0">
                          <a:solidFill>
                            <a:srgbClr val="FFFFFF"/>
                          </a:solidFill>
                          <a:latin typeface="Calibri"/>
                        </a:rPr>
                        <a:t>trimestre</a:t>
                      </a:r>
                    </a:p>
                  </a:txBody>
                  <a:tcPr marL="5555" marR="5555" marT="5555"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478380">
                <a:tc>
                  <a:txBody>
                    <a:bodyPr/>
                    <a:lstStyle/>
                    <a:p>
                      <a:pPr algn="ctr" rtl="0" fontAlgn="ctr"/>
                      <a:r>
                        <a:rPr lang="es-ES" sz="1300" b="1" i="0" u="none" strike="noStrike">
                          <a:solidFill>
                            <a:srgbClr val="000000"/>
                          </a:solidFill>
                          <a:latin typeface="Calibri"/>
                        </a:rPr>
                        <a:t>2014</a:t>
                      </a:r>
                    </a:p>
                  </a:txBody>
                  <a:tcPr marL="5555" marR="5555" marT="5555"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CE6F2"/>
                    </a:solidFill>
                  </a:tcPr>
                </a:tc>
                <a:tc>
                  <a:txBody>
                    <a:bodyPr/>
                    <a:lstStyle/>
                    <a:p>
                      <a:pPr algn="ctr" rtl="0" fontAlgn="ctr"/>
                      <a:r>
                        <a:rPr lang="es-ES" sz="1300" b="0" i="0" u="none" strike="noStrike" dirty="0">
                          <a:solidFill>
                            <a:srgbClr val="000000"/>
                          </a:solidFill>
                          <a:latin typeface="Calibri"/>
                        </a:rPr>
                        <a:t>6,8</a:t>
                      </a:r>
                    </a:p>
                  </a:txBody>
                  <a:tcPr marL="5555" marR="5555" marT="5555" marB="0" anchor="ctr">
                    <a:lnL w="635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solidFill>
                      <a:srgbClr val="DCE6F2"/>
                    </a:solidFill>
                  </a:tcPr>
                </a:tc>
                <a:tc>
                  <a:txBody>
                    <a:bodyPr/>
                    <a:lstStyle/>
                    <a:p>
                      <a:pPr algn="ctr" rtl="0" fontAlgn="ctr"/>
                      <a:r>
                        <a:rPr lang="es-ES" sz="1300" b="0" i="0" u="none" strike="noStrike" dirty="0">
                          <a:solidFill>
                            <a:srgbClr val="000000"/>
                          </a:solidFill>
                          <a:latin typeface="Calibri"/>
                        </a:rPr>
                        <a:t>6,8</a:t>
                      </a:r>
                    </a:p>
                  </a:txBody>
                  <a:tcPr marL="5555" marR="5555" marT="5555" marB="0" anchor="ctr">
                    <a:lnL>
                      <a:noFill/>
                    </a:lnL>
                    <a:lnR>
                      <a:noFill/>
                    </a:lnR>
                    <a:lnT w="12700" cap="flat" cmpd="sng" algn="ctr">
                      <a:solidFill>
                        <a:srgbClr val="4F81BD"/>
                      </a:solidFill>
                      <a:prstDash val="solid"/>
                      <a:round/>
                      <a:headEnd type="none" w="med" len="med"/>
                      <a:tailEnd type="none" w="med" len="med"/>
                    </a:lnT>
                    <a:lnB>
                      <a:noFill/>
                    </a:lnB>
                    <a:solidFill>
                      <a:srgbClr val="DCE6F2"/>
                    </a:solidFill>
                  </a:tcPr>
                </a:tc>
                <a:tc>
                  <a:txBody>
                    <a:bodyPr/>
                    <a:lstStyle/>
                    <a:p>
                      <a:pPr algn="ctr" rtl="0" fontAlgn="ctr"/>
                      <a:r>
                        <a:rPr lang="es-ES" sz="1300" b="0" i="0" u="none" strike="noStrike" dirty="0">
                          <a:solidFill>
                            <a:srgbClr val="000000"/>
                          </a:solidFill>
                          <a:latin typeface="Calibri"/>
                        </a:rPr>
                        <a:t>8,0</a:t>
                      </a:r>
                    </a:p>
                  </a:txBody>
                  <a:tcPr marL="5555" marR="5555" marT="5555"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CE6F2"/>
                    </a:solidFill>
                  </a:tcPr>
                </a:tc>
                <a:tc>
                  <a:txBody>
                    <a:bodyPr/>
                    <a:lstStyle/>
                    <a:p>
                      <a:pPr algn="ctr" rtl="0" fontAlgn="ctr"/>
                      <a:r>
                        <a:rPr lang="es-ES" sz="1300" b="1" i="0" u="none" strike="noStrike" dirty="0">
                          <a:solidFill>
                            <a:srgbClr val="000000"/>
                          </a:solidFill>
                          <a:latin typeface="Calibri"/>
                        </a:rPr>
                        <a:t>21,6</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BE5F1"/>
                    </a:solidFill>
                  </a:tcPr>
                </a:tc>
                <a:tc>
                  <a:txBody>
                    <a:bodyPr/>
                    <a:lstStyle/>
                    <a:p>
                      <a:pPr algn="ctr" rtl="0" fontAlgn="ctr"/>
                      <a:r>
                        <a:rPr lang="es-ES" sz="1300" b="0" i="0" u="none" strike="noStrike" dirty="0">
                          <a:solidFill>
                            <a:srgbClr val="000000"/>
                          </a:solidFill>
                          <a:latin typeface="Calibri"/>
                        </a:rPr>
                        <a:t>7,9</a:t>
                      </a:r>
                    </a:p>
                  </a:txBody>
                  <a:tcPr marL="5555" marR="5555" marT="5555"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solidFill>
                      <a:srgbClr val="DCE6F2"/>
                    </a:solidFill>
                  </a:tcPr>
                </a:tc>
                <a:tc>
                  <a:txBody>
                    <a:bodyPr/>
                    <a:lstStyle/>
                    <a:p>
                      <a:pPr algn="ctr" rtl="0" fontAlgn="ctr"/>
                      <a:r>
                        <a:rPr lang="es-ES" sz="1300" b="0" i="0" u="none" strike="noStrike" dirty="0">
                          <a:solidFill>
                            <a:srgbClr val="000000"/>
                          </a:solidFill>
                          <a:latin typeface="Calibri"/>
                        </a:rPr>
                        <a:t>7,7</a:t>
                      </a:r>
                    </a:p>
                  </a:txBody>
                  <a:tcPr marL="5555" marR="5555" marT="5555" marB="0" anchor="ctr">
                    <a:lnL>
                      <a:noFill/>
                    </a:lnL>
                    <a:lnR>
                      <a:noFill/>
                    </a:lnR>
                    <a:lnT w="12700" cap="flat" cmpd="sng" algn="ctr">
                      <a:solidFill>
                        <a:srgbClr val="4F81BD"/>
                      </a:solidFill>
                      <a:prstDash val="solid"/>
                      <a:round/>
                      <a:headEnd type="none" w="med" len="med"/>
                      <a:tailEnd type="none" w="med" len="med"/>
                    </a:lnT>
                    <a:lnB>
                      <a:noFill/>
                    </a:lnB>
                    <a:solidFill>
                      <a:srgbClr val="DCE6F2"/>
                    </a:solidFill>
                  </a:tcPr>
                </a:tc>
                <a:tc>
                  <a:txBody>
                    <a:bodyPr/>
                    <a:lstStyle/>
                    <a:p>
                      <a:pPr algn="ctr" rtl="0" fontAlgn="ctr"/>
                      <a:r>
                        <a:rPr lang="es-ES" sz="1300" b="0" i="0" u="none" strike="noStrike" dirty="0">
                          <a:solidFill>
                            <a:srgbClr val="000000"/>
                          </a:solidFill>
                          <a:latin typeface="Calibri"/>
                        </a:rPr>
                        <a:t>8,3</a:t>
                      </a:r>
                    </a:p>
                  </a:txBody>
                  <a:tcPr marL="5555" marR="5555" marT="5555"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CE6F2"/>
                    </a:solidFill>
                  </a:tcPr>
                </a:tc>
                <a:tc>
                  <a:txBody>
                    <a:bodyPr/>
                    <a:lstStyle/>
                    <a:p>
                      <a:pPr algn="ctr" rtl="0" fontAlgn="ctr"/>
                      <a:r>
                        <a:rPr lang="es-ES" sz="1300" b="1" i="0" u="none" strike="noStrike" dirty="0">
                          <a:solidFill>
                            <a:srgbClr val="000000"/>
                          </a:solidFill>
                          <a:latin typeface="Calibri"/>
                        </a:rPr>
                        <a:t>45,5</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BE5F1"/>
                    </a:solidFill>
                  </a:tcPr>
                </a:tc>
                <a:tc>
                  <a:txBody>
                    <a:bodyPr/>
                    <a:lstStyle/>
                    <a:p>
                      <a:pPr algn="ctr" fontAlgn="b"/>
                      <a:r>
                        <a:rPr lang="es-ES" sz="1300" b="0" i="0" u="none" strike="noStrike" dirty="0">
                          <a:solidFill>
                            <a:srgbClr val="000000"/>
                          </a:solidFill>
                          <a:latin typeface="Calibri"/>
                        </a:rPr>
                        <a:t>8,1</a:t>
                      </a:r>
                    </a:p>
                  </a:txBody>
                  <a:tcPr marL="5555" marR="5555" marT="5555" marB="0" anchor="ctr">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solidFill>
                      <a:srgbClr val="DBE5F1"/>
                    </a:solidFill>
                  </a:tcPr>
                </a:tc>
                <a:tc>
                  <a:txBody>
                    <a:bodyPr/>
                    <a:lstStyle/>
                    <a:p>
                      <a:pPr algn="ctr" fontAlgn="b"/>
                      <a:r>
                        <a:rPr lang="es-ES" sz="1300" b="0" i="0" u="none" strike="noStrike" dirty="0">
                          <a:solidFill>
                            <a:srgbClr val="000000"/>
                          </a:solidFill>
                          <a:latin typeface="Calibri"/>
                        </a:rPr>
                        <a:t>7,8</a:t>
                      </a:r>
                    </a:p>
                  </a:txBody>
                  <a:tcPr marL="5555" marR="5555" marT="5555" marB="0" anchor="ctr">
                    <a:lnL>
                      <a:noFill/>
                    </a:lnL>
                    <a:lnR>
                      <a:noFill/>
                    </a:lnR>
                    <a:lnT w="12700" cap="flat" cmpd="sng" algn="ctr">
                      <a:solidFill>
                        <a:srgbClr val="4F81BD"/>
                      </a:solidFill>
                      <a:prstDash val="solid"/>
                      <a:round/>
                      <a:headEnd type="none" w="med" len="med"/>
                      <a:tailEnd type="none" w="med" len="med"/>
                    </a:lnT>
                    <a:lnB>
                      <a:noFill/>
                    </a:lnB>
                    <a:solidFill>
                      <a:srgbClr val="DBE5F1"/>
                    </a:solidFill>
                  </a:tcPr>
                </a:tc>
                <a:tc>
                  <a:txBody>
                    <a:bodyPr/>
                    <a:lstStyle/>
                    <a:p>
                      <a:pPr algn="ctr" fontAlgn="b"/>
                      <a:r>
                        <a:rPr lang="es-ES" sz="1300" b="0" i="0" u="none" strike="noStrike" dirty="0">
                          <a:solidFill>
                            <a:srgbClr val="000000"/>
                          </a:solidFill>
                          <a:latin typeface="Calibri"/>
                        </a:rPr>
                        <a:t>8,6</a:t>
                      </a:r>
                    </a:p>
                  </a:txBody>
                  <a:tcPr marL="5555" marR="5555" marT="5555" marB="0" anchor="ctr">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BE5F1"/>
                    </a:solidFill>
                  </a:tcPr>
                </a:tc>
                <a:tc>
                  <a:txBody>
                    <a:bodyPr/>
                    <a:lstStyle/>
                    <a:p>
                      <a:pPr algn="ctr" fontAlgn="b"/>
                      <a:r>
                        <a:rPr lang="es-ES" sz="1300" b="1" i="0" u="none" strike="noStrike" dirty="0">
                          <a:solidFill>
                            <a:srgbClr val="000000"/>
                          </a:solidFill>
                          <a:latin typeface="Calibri"/>
                        </a:rPr>
                        <a:t>70,0</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DBE5F1"/>
                    </a:solidFill>
                  </a:tcPr>
                </a:tc>
              </a:tr>
              <a:tr h="478380">
                <a:tc>
                  <a:txBody>
                    <a:bodyPr/>
                    <a:lstStyle/>
                    <a:p>
                      <a:pPr algn="ctr" rtl="0" fontAlgn="ctr"/>
                      <a:r>
                        <a:rPr lang="es-ES" sz="1300" b="1" i="0" u="none" strike="noStrike">
                          <a:solidFill>
                            <a:srgbClr val="000000"/>
                          </a:solidFill>
                          <a:latin typeface="Calibri"/>
                        </a:rPr>
                        <a:t>2013</a:t>
                      </a:r>
                    </a:p>
                  </a:txBody>
                  <a:tcPr marL="5555" marR="5555" marT="5555"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0" i="0" u="none" strike="noStrike">
                          <a:solidFill>
                            <a:srgbClr val="000000"/>
                          </a:solidFill>
                          <a:latin typeface="Calibri"/>
                        </a:rPr>
                        <a:t>6,4</a:t>
                      </a:r>
                    </a:p>
                  </a:txBody>
                  <a:tcPr marL="5555" marR="5555" marT="5555" marB="0" anchor="ctr">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ctr"/>
                      <a:r>
                        <a:rPr lang="es-ES" sz="1300" b="0" i="0" u="none" strike="noStrike">
                          <a:solidFill>
                            <a:srgbClr val="000000"/>
                          </a:solidFill>
                          <a:latin typeface="Calibri"/>
                        </a:rPr>
                        <a:t>6,5</a:t>
                      </a:r>
                    </a:p>
                  </a:txBody>
                  <a:tcPr marL="5555" marR="5555" marT="5555" marB="0" anchor="ctr">
                    <a:lnL>
                      <a:noFill/>
                    </a:lnL>
                    <a:lnR>
                      <a:noFill/>
                    </a:lnR>
                    <a:lnT>
                      <a:noFill/>
                    </a:lnT>
                    <a:lnB>
                      <a:noFill/>
                    </a:lnB>
                  </a:tcPr>
                </a:tc>
                <a:tc>
                  <a:txBody>
                    <a:bodyPr/>
                    <a:lstStyle/>
                    <a:p>
                      <a:pPr algn="ctr" rtl="0" fontAlgn="ctr"/>
                      <a:r>
                        <a:rPr lang="es-ES" sz="1300" b="0" i="0" u="none" strike="noStrike">
                          <a:solidFill>
                            <a:srgbClr val="000000"/>
                          </a:solidFill>
                          <a:latin typeface="Calibri"/>
                        </a:rPr>
                        <a:t>7,5</a:t>
                      </a:r>
                    </a:p>
                  </a:txBody>
                  <a:tcPr marL="5555" marR="5555" marT="5555" marB="0" anchor="ctr">
                    <a:lnL>
                      <a:noFill/>
                    </a:lnL>
                    <a:lnR w="1270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a:solidFill>
                            <a:srgbClr val="000000"/>
                          </a:solidFill>
                          <a:latin typeface="Calibri"/>
                        </a:rPr>
                        <a:t>20,4</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rtl="0" fontAlgn="ctr"/>
                      <a:r>
                        <a:rPr lang="es-ES" sz="1300" b="0" i="0" u="none" strike="noStrike">
                          <a:solidFill>
                            <a:srgbClr val="000000"/>
                          </a:solidFill>
                          <a:latin typeface="Calibri"/>
                        </a:rPr>
                        <a:t>8,0</a:t>
                      </a:r>
                    </a:p>
                  </a:txBody>
                  <a:tcPr marL="5555" marR="5555" marT="5555"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ctr"/>
                      <a:r>
                        <a:rPr lang="es-ES" sz="1300" b="0" i="0" u="none" strike="noStrike">
                          <a:solidFill>
                            <a:srgbClr val="000000"/>
                          </a:solidFill>
                          <a:latin typeface="Calibri"/>
                        </a:rPr>
                        <a:t>7,5</a:t>
                      </a:r>
                    </a:p>
                  </a:txBody>
                  <a:tcPr marL="5555" marR="5555" marT="5555" marB="0" anchor="ctr">
                    <a:lnL>
                      <a:noFill/>
                    </a:lnL>
                    <a:lnR>
                      <a:noFill/>
                    </a:lnR>
                    <a:lnT>
                      <a:noFill/>
                    </a:lnT>
                    <a:lnB>
                      <a:noFill/>
                    </a:lnB>
                  </a:tcPr>
                </a:tc>
                <a:tc>
                  <a:txBody>
                    <a:bodyPr/>
                    <a:lstStyle/>
                    <a:p>
                      <a:pPr algn="ctr" rtl="0" fontAlgn="ctr"/>
                      <a:r>
                        <a:rPr lang="es-ES" sz="1300" b="0" i="0" u="none" strike="noStrike" dirty="0">
                          <a:solidFill>
                            <a:srgbClr val="000000"/>
                          </a:solidFill>
                          <a:latin typeface="Calibri"/>
                        </a:rPr>
                        <a:t>8,1</a:t>
                      </a:r>
                    </a:p>
                  </a:txBody>
                  <a:tcPr marL="5555" marR="5555" marT="5555" marB="0" anchor="ctr">
                    <a:lnL>
                      <a:noFill/>
                    </a:lnL>
                    <a:lnR w="1270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dirty="0">
                          <a:solidFill>
                            <a:srgbClr val="000000"/>
                          </a:solidFill>
                          <a:latin typeface="Calibri"/>
                        </a:rPr>
                        <a:t>44,0</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fontAlgn="b"/>
                      <a:r>
                        <a:rPr lang="es-ES" sz="1300" b="0" i="0" u="none" strike="noStrike">
                          <a:solidFill>
                            <a:srgbClr val="000000"/>
                          </a:solidFill>
                          <a:latin typeface="Calibri"/>
                        </a:rPr>
                        <a:t>8,1</a:t>
                      </a:r>
                    </a:p>
                  </a:txBody>
                  <a:tcPr marL="5555" marR="5555" marT="5555"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fontAlgn="b"/>
                      <a:r>
                        <a:rPr lang="es-ES" sz="1300" b="0" i="0" u="none" strike="noStrike">
                          <a:solidFill>
                            <a:srgbClr val="000000"/>
                          </a:solidFill>
                          <a:latin typeface="Calibri"/>
                        </a:rPr>
                        <a:t>7,6</a:t>
                      </a:r>
                    </a:p>
                  </a:txBody>
                  <a:tcPr marL="5555" marR="5555" marT="5555" marB="0" anchor="ctr">
                    <a:lnL>
                      <a:noFill/>
                    </a:lnL>
                    <a:lnR>
                      <a:noFill/>
                    </a:lnR>
                    <a:lnT>
                      <a:noFill/>
                    </a:lnT>
                    <a:lnB>
                      <a:noFill/>
                    </a:lnB>
                  </a:tcPr>
                </a:tc>
                <a:tc>
                  <a:txBody>
                    <a:bodyPr/>
                    <a:lstStyle/>
                    <a:p>
                      <a:pPr algn="ctr" fontAlgn="b"/>
                      <a:r>
                        <a:rPr lang="es-ES" sz="1300" b="0" i="0" u="none" strike="noStrike">
                          <a:solidFill>
                            <a:srgbClr val="000000"/>
                          </a:solidFill>
                          <a:latin typeface="Calibri"/>
                        </a:rPr>
                        <a:t>8,0</a:t>
                      </a:r>
                    </a:p>
                  </a:txBody>
                  <a:tcPr marL="5555" marR="5555" marT="5555" marB="0" anchor="ctr">
                    <a:lnL>
                      <a:noFill/>
                    </a:lnL>
                    <a:lnR w="12700" cap="flat" cmpd="sng" algn="ctr">
                      <a:solidFill>
                        <a:srgbClr val="4F81BD"/>
                      </a:solidFill>
                      <a:prstDash val="solid"/>
                      <a:round/>
                      <a:headEnd type="none" w="med" len="med"/>
                      <a:tailEnd type="none" w="med" len="med"/>
                    </a:lnR>
                    <a:lnT>
                      <a:noFill/>
                    </a:lnT>
                    <a:lnB>
                      <a:noFill/>
                    </a:lnB>
                  </a:tcPr>
                </a:tc>
                <a:tc>
                  <a:txBody>
                    <a:bodyPr/>
                    <a:lstStyle/>
                    <a:p>
                      <a:pPr algn="ctr" fontAlgn="b"/>
                      <a:r>
                        <a:rPr lang="es-ES" sz="1300" b="1" i="0" u="none" strike="noStrike" dirty="0">
                          <a:solidFill>
                            <a:srgbClr val="000000"/>
                          </a:solidFill>
                          <a:latin typeface="Calibri"/>
                        </a:rPr>
                        <a:t>67,8</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solidFill>
                      <a:srgbClr val="DBE5F1"/>
                    </a:solidFill>
                  </a:tcPr>
                </a:tc>
              </a:tr>
              <a:tr h="478380">
                <a:tc>
                  <a:txBody>
                    <a:bodyPr/>
                    <a:lstStyle/>
                    <a:p>
                      <a:pPr algn="ctr" rtl="0" fontAlgn="ctr"/>
                      <a:r>
                        <a:rPr lang="es-ES" sz="1300" b="1" i="0" u="none" strike="noStrike">
                          <a:solidFill>
                            <a:srgbClr val="000000"/>
                          </a:solidFill>
                          <a:latin typeface="Calibri"/>
                        </a:rPr>
                        <a:t>2012</a:t>
                      </a:r>
                    </a:p>
                  </a:txBody>
                  <a:tcPr marL="5555" marR="5555" marT="5555"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0" i="0" u="none" strike="noStrike">
                          <a:solidFill>
                            <a:srgbClr val="000000"/>
                          </a:solidFill>
                          <a:latin typeface="Calibri"/>
                        </a:rPr>
                        <a:t>6,4</a:t>
                      </a:r>
                    </a:p>
                  </a:txBody>
                  <a:tcPr marL="5555" marR="5555" marT="5555" marB="0" anchor="ctr">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ctr"/>
                      <a:r>
                        <a:rPr lang="es-ES" sz="1300" b="0" i="0" u="none" strike="noStrike">
                          <a:solidFill>
                            <a:srgbClr val="000000"/>
                          </a:solidFill>
                          <a:latin typeface="Calibri"/>
                        </a:rPr>
                        <a:t>6,5</a:t>
                      </a:r>
                    </a:p>
                  </a:txBody>
                  <a:tcPr marL="5555" marR="5555" marT="5555" marB="0" anchor="ctr">
                    <a:lnL>
                      <a:noFill/>
                    </a:lnL>
                    <a:lnR>
                      <a:noFill/>
                    </a:lnR>
                    <a:lnT>
                      <a:noFill/>
                    </a:lnT>
                    <a:lnB>
                      <a:noFill/>
                    </a:lnB>
                  </a:tcPr>
                </a:tc>
                <a:tc>
                  <a:txBody>
                    <a:bodyPr/>
                    <a:lstStyle/>
                    <a:p>
                      <a:pPr algn="ctr" rtl="0" fontAlgn="ctr"/>
                      <a:r>
                        <a:rPr lang="es-ES" sz="1300" b="0" i="0" u="none" strike="noStrike">
                          <a:solidFill>
                            <a:srgbClr val="000000"/>
                          </a:solidFill>
                          <a:latin typeface="Calibri"/>
                        </a:rPr>
                        <a:t>7,9</a:t>
                      </a:r>
                    </a:p>
                  </a:txBody>
                  <a:tcPr marL="5555" marR="5555" marT="5555" marB="0" anchor="ctr">
                    <a:lnL>
                      <a:noFill/>
                    </a:lnL>
                    <a:lnR w="1270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a:solidFill>
                            <a:srgbClr val="000000"/>
                          </a:solidFill>
                          <a:latin typeface="Calibri"/>
                        </a:rPr>
                        <a:t>20,8</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rtl="0" fontAlgn="ctr"/>
                      <a:r>
                        <a:rPr lang="es-ES" sz="1300" b="0" i="0" u="none" strike="noStrike">
                          <a:solidFill>
                            <a:srgbClr val="000000"/>
                          </a:solidFill>
                          <a:latin typeface="Calibri"/>
                        </a:rPr>
                        <a:t>7,2</a:t>
                      </a:r>
                    </a:p>
                  </a:txBody>
                  <a:tcPr marL="5555" marR="5555" marT="5555"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ctr"/>
                      <a:r>
                        <a:rPr lang="es-ES" sz="1300" b="0" i="0" u="none" strike="noStrike">
                          <a:solidFill>
                            <a:srgbClr val="000000"/>
                          </a:solidFill>
                          <a:latin typeface="Calibri"/>
                        </a:rPr>
                        <a:t>7,4</a:t>
                      </a:r>
                    </a:p>
                  </a:txBody>
                  <a:tcPr marL="5555" marR="5555" marT="5555" marB="0" anchor="ctr">
                    <a:lnL>
                      <a:noFill/>
                    </a:lnL>
                    <a:lnR>
                      <a:noFill/>
                    </a:lnR>
                    <a:lnT>
                      <a:noFill/>
                    </a:lnT>
                    <a:lnB>
                      <a:noFill/>
                    </a:lnB>
                  </a:tcPr>
                </a:tc>
                <a:tc>
                  <a:txBody>
                    <a:bodyPr/>
                    <a:lstStyle/>
                    <a:p>
                      <a:pPr algn="ctr" rtl="0" fontAlgn="ctr"/>
                      <a:r>
                        <a:rPr lang="es-ES" sz="1300" b="0" i="0" u="none" strike="noStrike">
                          <a:solidFill>
                            <a:srgbClr val="000000"/>
                          </a:solidFill>
                          <a:latin typeface="Calibri"/>
                        </a:rPr>
                        <a:t>8,2</a:t>
                      </a:r>
                    </a:p>
                  </a:txBody>
                  <a:tcPr marL="5555" marR="5555" marT="5555" marB="0" anchor="ctr">
                    <a:lnL>
                      <a:noFill/>
                    </a:lnL>
                    <a:lnR w="1270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dirty="0">
                          <a:solidFill>
                            <a:srgbClr val="000000"/>
                          </a:solidFill>
                          <a:latin typeface="Calibri"/>
                        </a:rPr>
                        <a:t>43,6</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solidFill>
                      <a:srgbClr val="DBE5F1"/>
                    </a:solidFill>
                  </a:tcPr>
                </a:tc>
                <a:tc>
                  <a:txBody>
                    <a:bodyPr/>
                    <a:lstStyle/>
                    <a:p>
                      <a:pPr algn="ctr" fontAlgn="b"/>
                      <a:r>
                        <a:rPr lang="es-ES" sz="1300" b="0" i="0" u="none" strike="noStrike" dirty="0">
                          <a:solidFill>
                            <a:srgbClr val="000000"/>
                          </a:solidFill>
                          <a:latin typeface="Calibri"/>
                        </a:rPr>
                        <a:t>8,0</a:t>
                      </a:r>
                    </a:p>
                  </a:txBody>
                  <a:tcPr marL="5555" marR="5555" marT="5555"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pPr algn="ctr" fontAlgn="b"/>
                      <a:r>
                        <a:rPr lang="es-ES" sz="1300" b="0" i="0" u="none" strike="noStrike" dirty="0">
                          <a:solidFill>
                            <a:srgbClr val="000000"/>
                          </a:solidFill>
                          <a:latin typeface="Calibri"/>
                        </a:rPr>
                        <a:t>7,7</a:t>
                      </a:r>
                    </a:p>
                  </a:txBody>
                  <a:tcPr marL="5555" marR="5555" marT="5555" marB="0" anchor="ctr">
                    <a:lnL>
                      <a:noFill/>
                    </a:lnL>
                    <a:lnR>
                      <a:noFill/>
                    </a:lnR>
                    <a:lnT>
                      <a:noFill/>
                    </a:lnT>
                    <a:lnB>
                      <a:noFill/>
                    </a:lnB>
                  </a:tcPr>
                </a:tc>
                <a:tc>
                  <a:txBody>
                    <a:bodyPr/>
                    <a:lstStyle/>
                    <a:p>
                      <a:pPr algn="ctr" fontAlgn="b"/>
                      <a:r>
                        <a:rPr lang="es-ES" sz="1300" b="0" i="0" u="none" strike="noStrike">
                          <a:solidFill>
                            <a:srgbClr val="000000"/>
                          </a:solidFill>
                          <a:latin typeface="Calibri"/>
                        </a:rPr>
                        <a:t>8,1</a:t>
                      </a:r>
                    </a:p>
                  </a:txBody>
                  <a:tcPr marL="5555" marR="5555" marT="5555" marB="0" anchor="ctr">
                    <a:lnL>
                      <a:noFill/>
                    </a:lnL>
                    <a:lnR w="12700" cap="flat" cmpd="sng" algn="ctr">
                      <a:solidFill>
                        <a:srgbClr val="4F81BD"/>
                      </a:solidFill>
                      <a:prstDash val="solid"/>
                      <a:round/>
                      <a:headEnd type="none" w="med" len="med"/>
                      <a:tailEnd type="none" w="med" len="med"/>
                    </a:lnR>
                    <a:lnT>
                      <a:noFill/>
                    </a:lnT>
                    <a:lnB>
                      <a:noFill/>
                    </a:lnB>
                  </a:tcPr>
                </a:tc>
                <a:tc>
                  <a:txBody>
                    <a:bodyPr/>
                    <a:lstStyle/>
                    <a:p>
                      <a:pPr algn="ctr" fontAlgn="b"/>
                      <a:r>
                        <a:rPr lang="es-ES" sz="1300" b="1" i="0" u="none" strike="noStrike" dirty="0">
                          <a:solidFill>
                            <a:srgbClr val="000000"/>
                          </a:solidFill>
                          <a:latin typeface="Calibri"/>
                        </a:rPr>
                        <a:t>67,6</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solidFill>
                      <a:srgbClr val="DBE5F1"/>
                    </a:solidFill>
                  </a:tcPr>
                </a:tc>
              </a:tr>
              <a:tr h="478380">
                <a:tc>
                  <a:txBody>
                    <a:bodyPr/>
                    <a:lstStyle/>
                    <a:p>
                      <a:pPr algn="ctr" rtl="0" fontAlgn="ctr"/>
                      <a:r>
                        <a:rPr lang="es-ES" sz="1300" b="1" i="0" u="none" strike="noStrike" dirty="0">
                          <a:solidFill>
                            <a:srgbClr val="000000"/>
                          </a:solidFill>
                          <a:latin typeface="Calibri"/>
                        </a:rPr>
                        <a:t>2011</a:t>
                      </a:r>
                    </a:p>
                  </a:txBody>
                  <a:tcPr marL="5555" marR="5555" marT="5555"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dirty="0">
                          <a:solidFill>
                            <a:srgbClr val="000000"/>
                          </a:solidFill>
                          <a:latin typeface="Calibri"/>
                        </a:rPr>
                        <a:t>5,8</a:t>
                      </a:r>
                    </a:p>
                  </a:txBody>
                  <a:tcPr marL="5555" marR="5555" marT="5555" marB="0" anchor="ctr">
                    <a:lnL w="6350" cap="flat" cmpd="sng" algn="ctr">
                      <a:solidFill>
                        <a:srgbClr val="4F81BD"/>
                      </a:solid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dirty="0">
                          <a:solidFill>
                            <a:srgbClr val="000000"/>
                          </a:solidFill>
                          <a:latin typeface="Calibri"/>
                        </a:rPr>
                        <a:t>5,8</a:t>
                      </a:r>
                    </a:p>
                  </a:txBody>
                  <a:tcPr marL="5555" marR="5555" marT="5555"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dirty="0">
                          <a:solidFill>
                            <a:srgbClr val="000000"/>
                          </a:solidFill>
                          <a:latin typeface="Calibri"/>
                        </a:rPr>
                        <a:t>8,0</a:t>
                      </a:r>
                    </a:p>
                  </a:txBody>
                  <a:tcPr marL="5555" marR="5555" marT="5555" marB="0" anchor="ctr">
                    <a:lnL>
                      <a:noFill/>
                    </a:lnL>
                    <a:lnR w="1270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1" i="0" u="none" strike="noStrike" dirty="0">
                          <a:solidFill>
                            <a:srgbClr val="000000"/>
                          </a:solidFill>
                          <a:latin typeface="Calibri"/>
                        </a:rPr>
                        <a:t>19,6</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solidFill>
                      <a:srgbClr val="DBE5F1"/>
                    </a:solidFill>
                  </a:tcPr>
                </a:tc>
                <a:tc>
                  <a:txBody>
                    <a:bodyPr/>
                    <a:lstStyle/>
                    <a:p>
                      <a:pPr algn="ctr" rtl="0" fontAlgn="ctr"/>
                      <a:r>
                        <a:rPr lang="es-ES" sz="1300" b="0" i="0" u="none" strike="noStrike" dirty="0">
                          <a:solidFill>
                            <a:srgbClr val="000000"/>
                          </a:solidFill>
                          <a:latin typeface="Calibri"/>
                        </a:rPr>
                        <a:t>7,1</a:t>
                      </a:r>
                    </a:p>
                  </a:txBody>
                  <a:tcPr marL="5555" marR="5555" marT="5555" marB="0" anchor="ctr">
                    <a:lnL w="12700" cap="flat" cmpd="sng" algn="ctr">
                      <a:solidFill>
                        <a:srgbClr val="4F81BD"/>
                      </a:solid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dirty="0">
                          <a:solidFill>
                            <a:srgbClr val="000000"/>
                          </a:solidFill>
                          <a:latin typeface="Calibri"/>
                        </a:rPr>
                        <a:t>7,3</a:t>
                      </a:r>
                    </a:p>
                  </a:txBody>
                  <a:tcPr marL="5555" marR="5555" marT="5555"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dirty="0">
                          <a:solidFill>
                            <a:srgbClr val="000000"/>
                          </a:solidFill>
                          <a:latin typeface="Calibri"/>
                        </a:rPr>
                        <a:t>8,0</a:t>
                      </a:r>
                    </a:p>
                  </a:txBody>
                  <a:tcPr marL="5555" marR="5555" marT="5555" marB="0" anchor="ctr">
                    <a:lnL>
                      <a:noFill/>
                    </a:lnL>
                    <a:lnR w="1270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1" i="0" u="none" strike="noStrike" dirty="0">
                          <a:solidFill>
                            <a:srgbClr val="000000"/>
                          </a:solidFill>
                          <a:latin typeface="Calibri"/>
                        </a:rPr>
                        <a:t>42,0</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solidFill>
                      <a:srgbClr val="DBE5F1"/>
                    </a:solidFill>
                  </a:tcPr>
                </a:tc>
                <a:tc>
                  <a:txBody>
                    <a:bodyPr/>
                    <a:lstStyle/>
                    <a:p>
                      <a:pPr algn="ctr" fontAlgn="b"/>
                      <a:r>
                        <a:rPr lang="es-ES" sz="1300" b="0" i="0" u="none" strike="noStrike" dirty="0">
                          <a:solidFill>
                            <a:srgbClr val="000000"/>
                          </a:solidFill>
                          <a:latin typeface="Calibri"/>
                        </a:rPr>
                        <a:t>7,6</a:t>
                      </a:r>
                    </a:p>
                  </a:txBody>
                  <a:tcPr marL="5555" marR="5555" marT="5555" marB="0" anchor="ctr">
                    <a:lnL w="12700" cap="flat" cmpd="sng" algn="ctr">
                      <a:solidFill>
                        <a:srgbClr val="4F81BD"/>
                      </a:solid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tcPr>
                </a:tc>
                <a:tc>
                  <a:txBody>
                    <a:bodyPr/>
                    <a:lstStyle/>
                    <a:p>
                      <a:pPr algn="ctr" fontAlgn="b"/>
                      <a:r>
                        <a:rPr lang="es-ES" sz="1300" b="0" i="0" u="none" strike="noStrike" dirty="0">
                          <a:solidFill>
                            <a:srgbClr val="000000"/>
                          </a:solidFill>
                          <a:latin typeface="Calibri"/>
                        </a:rPr>
                        <a:t>7,4</a:t>
                      </a:r>
                    </a:p>
                  </a:txBody>
                  <a:tcPr marL="5555" marR="5555" marT="5555"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algn="ctr" fontAlgn="b"/>
                      <a:r>
                        <a:rPr lang="es-ES" sz="1300" b="0" i="0" u="none" strike="noStrike" dirty="0">
                          <a:solidFill>
                            <a:srgbClr val="000000"/>
                          </a:solidFill>
                          <a:latin typeface="Calibri"/>
                        </a:rPr>
                        <a:t>8,2</a:t>
                      </a:r>
                    </a:p>
                  </a:txBody>
                  <a:tcPr marL="5555" marR="5555" marT="5555" marB="0" anchor="ctr">
                    <a:lnL>
                      <a:noFill/>
                    </a:lnL>
                    <a:lnR w="1270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fontAlgn="b"/>
                      <a:r>
                        <a:rPr lang="es-ES" sz="1300" b="1" i="0" u="none" strike="noStrike" dirty="0">
                          <a:solidFill>
                            <a:srgbClr val="000000"/>
                          </a:solidFill>
                          <a:latin typeface="Calibri"/>
                        </a:rPr>
                        <a:t>65,3</a:t>
                      </a:r>
                    </a:p>
                  </a:txBody>
                  <a:tcPr marL="5555" marR="5555" marT="5555" marB="0" anchor="ctr">
                    <a:lnL w="1270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solidFill>
                      <a:srgbClr val="DBE5F1"/>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2000" b="1" dirty="0" smtClean="0"/>
              <a:t>Gastos del Gobierno Central Presupuestario</a:t>
            </a:r>
            <a:br>
              <a:rPr lang="es-CL" sz="2000" b="1" dirty="0" smtClean="0"/>
            </a:br>
            <a:r>
              <a:rPr lang="es-CL" sz="2000" b="1" dirty="0" smtClean="0"/>
              <a:t>Ejecución mensual </a:t>
            </a:r>
            <a:r>
              <a:rPr lang="es-CL" sz="2000" dirty="0" smtClean="0"/>
              <a:t/>
            </a:r>
            <a:br>
              <a:rPr lang="es-CL" sz="2000" dirty="0" smtClean="0"/>
            </a:br>
            <a:r>
              <a:rPr lang="es-CL" sz="2000" dirty="0" smtClean="0"/>
              <a:t>2011-2014 </a:t>
            </a:r>
            <a:r>
              <a:rPr lang="es-CL" sz="1800" dirty="0" smtClean="0"/>
              <a:t>(Porcentaje de avance sobre Ley Aprobada)</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13</a:t>
            </a:fld>
            <a:endParaRPr lang="en-US"/>
          </a:p>
        </p:txBody>
      </p:sp>
      <p:graphicFrame>
        <p:nvGraphicFramePr>
          <p:cNvPr id="13" name="1 Gráfico"/>
          <p:cNvGraphicFramePr/>
          <p:nvPr/>
        </p:nvGraphicFramePr>
        <p:xfrm>
          <a:off x="467543" y="1484784"/>
          <a:ext cx="7849369" cy="4824535"/>
        </p:xfrm>
        <a:graphic>
          <a:graphicData uri="http://schemas.openxmlformats.org/drawingml/2006/chart">
            <c:chart xmlns:c="http://schemas.openxmlformats.org/drawingml/2006/chart" xmlns:r="http://schemas.openxmlformats.org/officeDocument/2006/relationships" r:id="rId2"/>
          </a:graphicData>
        </a:graphic>
      </p:graphicFrame>
      <p:sp>
        <p:nvSpPr>
          <p:cNvPr id="15" name="14 Elipse"/>
          <p:cNvSpPr/>
          <p:nvPr/>
        </p:nvSpPr>
        <p:spPr>
          <a:xfrm>
            <a:off x="7380312" y="1772816"/>
            <a:ext cx="792089" cy="1296144"/>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7504" y="125760"/>
            <a:ext cx="8164513" cy="1143000"/>
          </a:xfrm>
        </p:spPr>
        <p:txBody>
          <a:bodyPr/>
          <a:lstStyle/>
          <a:p>
            <a:r>
              <a:rPr lang="es-CL" sz="2000" b="1" dirty="0" smtClean="0"/>
              <a:t>Gastos de Capital </a:t>
            </a:r>
            <a:br>
              <a:rPr lang="es-CL" sz="2000" b="1" dirty="0" smtClean="0"/>
            </a:br>
            <a:r>
              <a:rPr lang="es-CL" sz="2000" b="1" dirty="0" smtClean="0"/>
              <a:t>Acumulado al tercer trimestre 2011-2014</a:t>
            </a:r>
            <a:br>
              <a:rPr lang="es-CL" sz="2000" b="1" dirty="0" smtClean="0"/>
            </a:br>
            <a:r>
              <a:rPr lang="es-CL" sz="1800" dirty="0" smtClean="0"/>
              <a:t>(millones de pesos 2014)</a:t>
            </a:r>
            <a:endParaRPr lang="es-ES" sz="18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14</a:t>
            </a:fld>
            <a:endParaRPr lang="en-US"/>
          </a:p>
        </p:txBody>
      </p:sp>
      <p:graphicFrame>
        <p:nvGraphicFramePr>
          <p:cNvPr id="5" name="1 Gráfico"/>
          <p:cNvGraphicFramePr>
            <a:graphicFrameLocks noGrp="1"/>
          </p:cNvGraphicFramePr>
          <p:nvPr>
            <p:ph idx="1"/>
          </p:nvPr>
        </p:nvGraphicFramePr>
        <p:xfrm>
          <a:off x="152400" y="1477963"/>
          <a:ext cx="8177213"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2000" b="1" dirty="0" smtClean="0"/>
              <a:t>Gastos de Capital </a:t>
            </a:r>
            <a:br>
              <a:rPr lang="es-CL" sz="2000" b="1" dirty="0" smtClean="0"/>
            </a:br>
            <a:r>
              <a:rPr lang="es-CL" sz="2000" b="1" dirty="0" smtClean="0"/>
              <a:t>Ejecución acumulada al I, II y III trimestre </a:t>
            </a:r>
            <a:r>
              <a:rPr lang="es-CL" sz="2000" dirty="0" smtClean="0"/>
              <a:t/>
            </a:r>
            <a:br>
              <a:rPr lang="es-CL" sz="2000" dirty="0" smtClean="0"/>
            </a:br>
            <a:r>
              <a:rPr lang="es-CL" sz="2000" dirty="0" smtClean="0"/>
              <a:t>2011-2014 </a:t>
            </a:r>
            <a:r>
              <a:rPr lang="es-CL" sz="1800" dirty="0" smtClean="0"/>
              <a:t>(Porcentaje de avance sobre Ley Aprobada)</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15</a:t>
            </a:fld>
            <a:endParaRPr lang="en-US"/>
          </a:p>
        </p:txBody>
      </p:sp>
      <p:graphicFrame>
        <p:nvGraphicFramePr>
          <p:cNvPr id="6" name="3 Gráfico"/>
          <p:cNvGraphicFramePr/>
          <p:nvPr/>
        </p:nvGraphicFramePr>
        <p:xfrm>
          <a:off x="323528" y="1628800"/>
          <a:ext cx="7993385" cy="43924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2000" b="1" dirty="0" smtClean="0"/>
              <a:t>Gastos de Capital </a:t>
            </a:r>
            <a:br>
              <a:rPr lang="es-CL" sz="2000" b="1" dirty="0" smtClean="0"/>
            </a:br>
            <a:r>
              <a:rPr lang="es-CL" sz="2000" b="1" dirty="0" smtClean="0"/>
              <a:t>Ejecución mensual 2011-2014 </a:t>
            </a:r>
            <a:r>
              <a:rPr lang="es-CL" sz="1800" dirty="0" smtClean="0"/>
              <a:t/>
            </a:r>
            <a:br>
              <a:rPr lang="es-CL" sz="1800" dirty="0" smtClean="0"/>
            </a:br>
            <a:r>
              <a:rPr lang="es-CL" sz="1800" dirty="0" smtClean="0"/>
              <a:t>(Porcentaje de avance sobre Ley Aprobada)</a:t>
            </a:r>
            <a:endParaRPr lang="es-ES" sz="18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16</a:t>
            </a:fld>
            <a:endParaRPr lang="en-US"/>
          </a:p>
        </p:txBody>
      </p:sp>
      <p:sp>
        <p:nvSpPr>
          <p:cNvPr id="7" name="6 Cheurón"/>
          <p:cNvSpPr/>
          <p:nvPr/>
        </p:nvSpPr>
        <p:spPr>
          <a:xfrm>
            <a:off x="1475656" y="5517232"/>
            <a:ext cx="504056"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8" name="7 Cheurón"/>
          <p:cNvSpPr/>
          <p:nvPr/>
        </p:nvSpPr>
        <p:spPr>
          <a:xfrm>
            <a:off x="1979712" y="5517232"/>
            <a:ext cx="639688"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9" name="8 Cheurón"/>
          <p:cNvSpPr/>
          <p:nvPr/>
        </p:nvSpPr>
        <p:spPr>
          <a:xfrm>
            <a:off x="2619400" y="5517232"/>
            <a:ext cx="711696"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0" name="9 Cheurón"/>
          <p:cNvSpPr/>
          <p:nvPr/>
        </p:nvSpPr>
        <p:spPr>
          <a:xfrm>
            <a:off x="3331096" y="5517232"/>
            <a:ext cx="792088"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1" name="10 Cheurón"/>
          <p:cNvSpPr/>
          <p:nvPr/>
        </p:nvSpPr>
        <p:spPr>
          <a:xfrm>
            <a:off x="4123184" y="5517232"/>
            <a:ext cx="1008112"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sp>
        <p:nvSpPr>
          <p:cNvPr id="12" name="11 Cheurón"/>
          <p:cNvSpPr/>
          <p:nvPr/>
        </p:nvSpPr>
        <p:spPr>
          <a:xfrm>
            <a:off x="5131296" y="5517232"/>
            <a:ext cx="1008112" cy="360040"/>
          </a:xfrm>
          <a:prstGeom prst="chevr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schemeClr val="tx1"/>
              </a:solidFill>
            </a:endParaRPr>
          </a:p>
        </p:txBody>
      </p:sp>
      <p:graphicFrame>
        <p:nvGraphicFramePr>
          <p:cNvPr id="14" name="13 Tabla"/>
          <p:cNvGraphicFramePr>
            <a:graphicFrameLocks noGrp="1"/>
          </p:cNvGraphicFramePr>
          <p:nvPr/>
        </p:nvGraphicFramePr>
        <p:xfrm>
          <a:off x="152398" y="1700806"/>
          <a:ext cx="8740080" cy="2959276"/>
        </p:xfrm>
        <a:graphic>
          <a:graphicData uri="http://schemas.openxmlformats.org/drawingml/2006/table">
            <a:tbl>
              <a:tblPr/>
              <a:tblGrid>
                <a:gridCol w="603979"/>
                <a:gridCol w="603979"/>
                <a:gridCol w="603979"/>
                <a:gridCol w="519433"/>
                <a:gridCol w="864096"/>
                <a:gridCol w="511455"/>
                <a:gridCol w="603979"/>
                <a:gridCol w="603979"/>
                <a:gridCol w="800867"/>
                <a:gridCol w="648683"/>
                <a:gridCol w="724775"/>
                <a:gridCol w="724775"/>
                <a:gridCol w="926101"/>
              </a:tblGrid>
              <a:tr h="970832">
                <a:tc>
                  <a:txBody>
                    <a:bodyPr/>
                    <a:lstStyle/>
                    <a:p>
                      <a:pPr algn="ctr" rtl="0" fontAlgn="ctr"/>
                      <a:r>
                        <a:rPr lang="es-ES" sz="1300" b="1" i="0" u="none" strike="noStrike" dirty="0">
                          <a:solidFill>
                            <a:srgbClr val="FFFFFF"/>
                          </a:solidFill>
                          <a:latin typeface="Calibri"/>
                        </a:rPr>
                        <a:t>Año</a:t>
                      </a:r>
                    </a:p>
                  </a:txBody>
                  <a:tcPr marL="5267" marR="5267" marT="5267"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0" i="0" u="none" strike="noStrike" dirty="0" smtClean="0">
                          <a:solidFill>
                            <a:srgbClr val="FFFFFF"/>
                          </a:solidFill>
                          <a:latin typeface="Calibri"/>
                        </a:rPr>
                        <a:t>ene</a:t>
                      </a:r>
                      <a:endParaRPr lang="es-ES" sz="1300" b="0" i="0" u="none" strike="noStrike" dirty="0">
                        <a:solidFill>
                          <a:srgbClr val="FFFFFF"/>
                        </a:solidFill>
                        <a:latin typeface="Calibri"/>
                      </a:endParaRPr>
                    </a:p>
                  </a:txBody>
                  <a:tcPr marL="5267" marR="5267" marT="5267" marB="0" anchor="ctr">
                    <a:lnL w="6350" cap="flat" cmpd="sng" algn="ctr">
                      <a:solidFill>
                        <a:srgbClr val="4F81BD"/>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0" i="0" u="none" strike="noStrike" dirty="0" err="1" smtClean="0">
                          <a:solidFill>
                            <a:srgbClr val="FFFFFF"/>
                          </a:solidFill>
                          <a:latin typeface="Calibri"/>
                        </a:rPr>
                        <a:t>feb</a:t>
                      </a:r>
                      <a:endParaRPr lang="es-ES" sz="1300" b="0" i="0" u="none" strike="noStrike" dirty="0">
                        <a:solidFill>
                          <a:srgbClr val="FFFFFF"/>
                        </a:solidFill>
                        <a:latin typeface="Calibri"/>
                      </a:endParaRPr>
                    </a:p>
                  </a:txBody>
                  <a:tcPr marL="5267" marR="5267" marT="5267" marB="0" anchor="ctr">
                    <a:lnL>
                      <a:noFill/>
                    </a:lnL>
                    <a:lnR>
                      <a:noFill/>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0" i="0" u="none" strike="noStrike" dirty="0" smtClean="0">
                          <a:solidFill>
                            <a:srgbClr val="FFFFFF"/>
                          </a:solidFill>
                          <a:latin typeface="Calibri"/>
                        </a:rPr>
                        <a:t>mar</a:t>
                      </a:r>
                      <a:endParaRPr lang="es-ES" sz="1300" b="0" i="0" u="none" strike="noStrike" dirty="0">
                        <a:solidFill>
                          <a:srgbClr val="FFFFFF"/>
                        </a:solidFill>
                        <a:latin typeface="Calibri"/>
                      </a:endParaRPr>
                    </a:p>
                  </a:txBody>
                  <a:tcPr marL="5267" marR="5267" marT="5267" marB="0" anchor="ctr">
                    <a:lnL>
                      <a:noFill/>
                    </a:lnL>
                    <a:lnR>
                      <a:noFill/>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1" i="0" u="none" strike="noStrike">
                          <a:solidFill>
                            <a:srgbClr val="FFFFFF"/>
                          </a:solidFill>
                          <a:latin typeface="Calibri"/>
                        </a:rPr>
                        <a:t>Acumulado I trimestre</a:t>
                      </a:r>
                    </a:p>
                  </a:txBody>
                  <a:tcPr marL="5267" marR="5267" marT="5267" marB="0" anchor="ctr">
                    <a:lnL>
                      <a:noFill/>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0" i="0" u="none" strike="noStrike" dirty="0" err="1" smtClean="0">
                          <a:solidFill>
                            <a:srgbClr val="FFFFFF"/>
                          </a:solidFill>
                          <a:latin typeface="Calibri"/>
                        </a:rPr>
                        <a:t>abr</a:t>
                      </a:r>
                      <a:endParaRPr lang="es-ES" sz="1300" b="0" i="0" u="none" strike="noStrike" dirty="0">
                        <a:solidFill>
                          <a:srgbClr val="FFFFFF"/>
                        </a:solidFill>
                        <a:latin typeface="Calibri"/>
                      </a:endParaRPr>
                    </a:p>
                  </a:txBody>
                  <a:tcPr marL="5267" marR="5267" marT="5267" marB="0" anchor="ctr">
                    <a:lnL w="6350" cap="flat" cmpd="sng" algn="ctr">
                      <a:solidFill>
                        <a:srgbClr val="4F81BD"/>
                      </a:solidFill>
                      <a:prstDash val="solid"/>
                      <a:round/>
                      <a:headEnd type="none" w="med" len="med"/>
                      <a:tailEnd type="none" w="med" len="med"/>
                    </a:lnL>
                    <a:lnR>
                      <a:noFill/>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0" i="0" u="none" strike="noStrike" dirty="0" err="1" smtClean="0">
                          <a:solidFill>
                            <a:srgbClr val="FFFFFF"/>
                          </a:solidFill>
                          <a:latin typeface="Calibri"/>
                        </a:rPr>
                        <a:t>may</a:t>
                      </a:r>
                      <a:endParaRPr lang="es-ES" sz="1300" b="0" i="0" u="none" strike="noStrike" dirty="0">
                        <a:solidFill>
                          <a:srgbClr val="FFFFFF"/>
                        </a:solidFill>
                        <a:latin typeface="Calibri"/>
                      </a:endParaRPr>
                    </a:p>
                  </a:txBody>
                  <a:tcPr marL="5267" marR="5267" marT="5267" marB="0" anchor="ctr">
                    <a:lnL>
                      <a:noFill/>
                    </a:lnL>
                    <a:lnR>
                      <a:noFill/>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0" i="0" u="none" strike="noStrike" dirty="0" err="1" smtClean="0">
                          <a:solidFill>
                            <a:srgbClr val="FFFFFF"/>
                          </a:solidFill>
                          <a:latin typeface="Calibri"/>
                        </a:rPr>
                        <a:t>jun</a:t>
                      </a:r>
                      <a:endParaRPr lang="es-ES" sz="1300" b="0" i="0" u="none" strike="noStrike" dirty="0">
                        <a:solidFill>
                          <a:srgbClr val="FFFFFF"/>
                        </a:solidFill>
                        <a:latin typeface="Calibri"/>
                      </a:endParaRPr>
                    </a:p>
                  </a:txBody>
                  <a:tcPr marL="5267" marR="5267" marT="5267" marB="0" anchor="ctr">
                    <a:lnL>
                      <a:noFill/>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1" i="0" u="none" strike="noStrike">
                          <a:solidFill>
                            <a:srgbClr val="FFFFFF"/>
                          </a:solidFill>
                          <a:latin typeface="Calibri"/>
                        </a:rPr>
                        <a:t>Acumulado II trimestre</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0" i="0" u="none" strike="noStrike" dirty="0" err="1" smtClean="0">
                          <a:solidFill>
                            <a:srgbClr val="FFFFFF"/>
                          </a:solidFill>
                          <a:latin typeface="Calibri"/>
                        </a:rPr>
                        <a:t>jul</a:t>
                      </a:r>
                      <a:endParaRPr lang="es-ES" sz="1300" b="0" i="0" u="none" strike="noStrike" dirty="0">
                        <a:solidFill>
                          <a:srgbClr val="FFFFFF"/>
                        </a:solidFill>
                        <a:latin typeface="Calibri"/>
                      </a:endParaRP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0" i="0" u="none" strike="noStrike" dirty="0" err="1" smtClean="0">
                          <a:solidFill>
                            <a:srgbClr val="FFFFFF"/>
                          </a:solidFill>
                          <a:latin typeface="Calibri"/>
                        </a:rPr>
                        <a:t>ago</a:t>
                      </a:r>
                      <a:endParaRPr lang="es-ES" sz="1300" b="0" i="0" u="none" strike="noStrike" dirty="0">
                        <a:solidFill>
                          <a:srgbClr val="FFFFFF"/>
                        </a:solidFill>
                        <a:latin typeface="Calibri"/>
                      </a:endParaRP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0" i="0" u="none" strike="noStrike" dirty="0" err="1" smtClean="0">
                          <a:solidFill>
                            <a:srgbClr val="FFFFFF"/>
                          </a:solidFill>
                          <a:latin typeface="Calibri"/>
                        </a:rPr>
                        <a:t>sept</a:t>
                      </a:r>
                      <a:endParaRPr lang="es-ES" sz="1300" b="0" i="0" u="none" strike="noStrike" dirty="0">
                        <a:solidFill>
                          <a:srgbClr val="FFFFFF"/>
                        </a:solidFill>
                        <a:latin typeface="Calibri"/>
                      </a:endParaRP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300" b="1" i="0" u="none" strike="noStrike">
                          <a:solidFill>
                            <a:srgbClr val="FFFFFF"/>
                          </a:solidFill>
                          <a:latin typeface="Calibri"/>
                        </a:rPr>
                        <a:t>Acumulado III trimestre</a:t>
                      </a:r>
                    </a:p>
                  </a:txBody>
                  <a:tcPr marL="5267" marR="5267" marT="5267"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solidFill>
                      <a:srgbClr val="4F81BD"/>
                    </a:solidFill>
                  </a:tcPr>
                </a:tc>
              </a:tr>
              <a:tr h="497111">
                <a:tc>
                  <a:txBody>
                    <a:bodyPr/>
                    <a:lstStyle/>
                    <a:p>
                      <a:pPr algn="ctr" rtl="0" fontAlgn="ctr"/>
                      <a:r>
                        <a:rPr lang="es-ES" sz="1300" b="1" i="0" u="none" strike="noStrike">
                          <a:solidFill>
                            <a:srgbClr val="000000"/>
                          </a:solidFill>
                          <a:latin typeface="Calibri"/>
                        </a:rPr>
                        <a:t>2014</a:t>
                      </a:r>
                    </a:p>
                  </a:txBody>
                  <a:tcPr marL="5267" marR="5267" marT="5267"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solidFill>
                      <a:srgbClr val="DCE6F2"/>
                    </a:solidFill>
                  </a:tcPr>
                </a:tc>
                <a:tc>
                  <a:txBody>
                    <a:bodyPr/>
                    <a:lstStyle/>
                    <a:p>
                      <a:pPr algn="ctr" rtl="0" fontAlgn="ctr"/>
                      <a:r>
                        <a:rPr lang="es-ES" sz="1300" b="0" i="0" u="none" strike="noStrike">
                          <a:solidFill>
                            <a:srgbClr val="000000"/>
                          </a:solidFill>
                          <a:latin typeface="Calibri"/>
                        </a:rPr>
                        <a:t>3,4</a:t>
                      </a:r>
                    </a:p>
                  </a:txBody>
                  <a:tcPr marL="5267" marR="5267" marT="5267" marB="0" anchor="ctr">
                    <a:lnL w="6350" cap="flat" cmpd="sng" algn="ctr">
                      <a:solidFill>
                        <a:srgbClr val="4F81BD"/>
                      </a:solidFill>
                      <a:prstDash val="solid"/>
                      <a:round/>
                      <a:headEnd type="none" w="med" len="med"/>
                      <a:tailEnd type="none" w="med" len="med"/>
                    </a:lnL>
                    <a:lnR>
                      <a:noFill/>
                    </a:lnR>
                    <a:lnT>
                      <a:noFill/>
                    </a:lnT>
                    <a:lnB>
                      <a:noFill/>
                    </a:lnB>
                    <a:solidFill>
                      <a:srgbClr val="DCE6F2"/>
                    </a:solidFill>
                  </a:tcPr>
                </a:tc>
                <a:tc>
                  <a:txBody>
                    <a:bodyPr/>
                    <a:lstStyle/>
                    <a:p>
                      <a:pPr algn="ctr" rtl="0" fontAlgn="ctr"/>
                      <a:r>
                        <a:rPr lang="es-ES" sz="1300" b="0" i="0" u="none" strike="noStrike">
                          <a:solidFill>
                            <a:srgbClr val="000000"/>
                          </a:solidFill>
                          <a:latin typeface="Calibri"/>
                        </a:rPr>
                        <a:t>6,7</a:t>
                      </a:r>
                    </a:p>
                  </a:txBody>
                  <a:tcPr marL="5267" marR="5267" marT="5267" marB="0" anchor="ctr">
                    <a:lnL>
                      <a:noFill/>
                    </a:lnL>
                    <a:lnR>
                      <a:noFill/>
                    </a:lnR>
                    <a:lnT>
                      <a:noFill/>
                    </a:lnT>
                    <a:lnB>
                      <a:noFill/>
                    </a:lnB>
                    <a:solidFill>
                      <a:srgbClr val="DCE6F2"/>
                    </a:solidFill>
                  </a:tcPr>
                </a:tc>
                <a:tc>
                  <a:txBody>
                    <a:bodyPr/>
                    <a:lstStyle/>
                    <a:p>
                      <a:pPr algn="ctr" rtl="0" fontAlgn="ctr"/>
                      <a:r>
                        <a:rPr lang="es-ES" sz="1300" b="0" i="0" u="none" strike="noStrike">
                          <a:solidFill>
                            <a:srgbClr val="000000"/>
                          </a:solidFill>
                          <a:latin typeface="Calibri"/>
                        </a:rPr>
                        <a:t>8,0</a:t>
                      </a:r>
                    </a:p>
                  </a:txBody>
                  <a:tcPr marL="5267" marR="5267" marT="5267" marB="0" anchor="ctr">
                    <a:lnL>
                      <a:noFill/>
                    </a:lnL>
                    <a:lnR w="6350" cap="flat" cmpd="sng" algn="ctr">
                      <a:solidFill>
                        <a:srgbClr val="4F81BD"/>
                      </a:solidFill>
                      <a:prstDash val="solid"/>
                      <a:round/>
                      <a:headEnd type="none" w="med" len="med"/>
                      <a:tailEnd type="none" w="med" len="med"/>
                    </a:lnR>
                    <a:lnT>
                      <a:noFill/>
                    </a:lnT>
                    <a:lnB>
                      <a:noFill/>
                    </a:lnB>
                    <a:solidFill>
                      <a:srgbClr val="DCE6F2"/>
                    </a:solidFill>
                  </a:tcPr>
                </a:tc>
                <a:tc>
                  <a:txBody>
                    <a:bodyPr/>
                    <a:lstStyle/>
                    <a:p>
                      <a:pPr algn="ctr" rtl="0" fontAlgn="ctr"/>
                      <a:r>
                        <a:rPr lang="es-ES" sz="1300" b="1" i="0" u="none" strike="noStrike" dirty="0">
                          <a:solidFill>
                            <a:srgbClr val="000000"/>
                          </a:solidFill>
                          <a:latin typeface="Calibri"/>
                        </a:rPr>
                        <a:t>18,1</a:t>
                      </a:r>
                    </a:p>
                  </a:txBody>
                  <a:tcPr marL="5267" marR="5267" marT="5267"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solidFill>
                      <a:srgbClr val="DCE6F2"/>
                    </a:solidFill>
                  </a:tcPr>
                </a:tc>
                <a:tc>
                  <a:txBody>
                    <a:bodyPr/>
                    <a:lstStyle/>
                    <a:p>
                      <a:pPr algn="ctr" rtl="0" fontAlgn="ctr"/>
                      <a:r>
                        <a:rPr lang="es-ES" sz="1300" b="0" i="0" u="none" strike="noStrike">
                          <a:solidFill>
                            <a:srgbClr val="000000"/>
                          </a:solidFill>
                          <a:latin typeface="Calibri"/>
                        </a:rPr>
                        <a:t>7,4</a:t>
                      </a:r>
                    </a:p>
                  </a:txBody>
                  <a:tcPr marL="5267" marR="5267" marT="5267" marB="0" anchor="ctr">
                    <a:lnL w="12700" cap="flat" cmpd="sng" algn="ctr">
                      <a:solidFill>
                        <a:schemeClr val="accent1"/>
                      </a:solidFill>
                      <a:prstDash val="solid"/>
                      <a:round/>
                      <a:headEnd type="none" w="med" len="med"/>
                      <a:tailEnd type="none" w="med" len="med"/>
                    </a:lnL>
                    <a:lnR>
                      <a:noFill/>
                    </a:lnR>
                    <a:lnT>
                      <a:noFill/>
                    </a:lnT>
                    <a:lnB>
                      <a:noFill/>
                    </a:lnB>
                    <a:solidFill>
                      <a:srgbClr val="DCE6F2"/>
                    </a:solidFill>
                  </a:tcPr>
                </a:tc>
                <a:tc>
                  <a:txBody>
                    <a:bodyPr/>
                    <a:lstStyle/>
                    <a:p>
                      <a:pPr algn="ctr" rtl="0" fontAlgn="ctr"/>
                      <a:r>
                        <a:rPr lang="es-ES" sz="1300" b="0" i="0" u="none" strike="noStrike">
                          <a:solidFill>
                            <a:srgbClr val="000000"/>
                          </a:solidFill>
                          <a:latin typeface="Calibri"/>
                        </a:rPr>
                        <a:t>7,7</a:t>
                      </a:r>
                    </a:p>
                  </a:txBody>
                  <a:tcPr marL="5267" marR="5267" marT="5267" marB="0" anchor="ctr">
                    <a:lnL>
                      <a:noFill/>
                    </a:lnL>
                    <a:lnR>
                      <a:noFill/>
                    </a:lnR>
                    <a:lnT>
                      <a:noFill/>
                    </a:lnT>
                    <a:lnB>
                      <a:noFill/>
                    </a:lnB>
                    <a:solidFill>
                      <a:srgbClr val="DCE6F2"/>
                    </a:solidFill>
                  </a:tcPr>
                </a:tc>
                <a:tc>
                  <a:txBody>
                    <a:bodyPr/>
                    <a:lstStyle/>
                    <a:p>
                      <a:pPr algn="ctr" rtl="0" fontAlgn="ctr"/>
                      <a:r>
                        <a:rPr lang="es-ES" sz="1300" b="0" i="0" u="none" strike="noStrike">
                          <a:solidFill>
                            <a:srgbClr val="000000"/>
                          </a:solidFill>
                          <a:latin typeface="Calibri"/>
                        </a:rPr>
                        <a:t>8,2</a:t>
                      </a:r>
                    </a:p>
                  </a:txBody>
                  <a:tcPr marL="5267" marR="5267" marT="5267" marB="0" anchor="ctr">
                    <a:lnL>
                      <a:noFill/>
                    </a:lnL>
                    <a:lnR w="6350" cap="flat" cmpd="sng" algn="ctr">
                      <a:solidFill>
                        <a:srgbClr val="4F81BD"/>
                      </a:solidFill>
                      <a:prstDash val="solid"/>
                      <a:round/>
                      <a:headEnd type="none" w="med" len="med"/>
                      <a:tailEnd type="none" w="med" len="med"/>
                    </a:lnR>
                    <a:lnT>
                      <a:noFill/>
                    </a:lnT>
                    <a:lnB>
                      <a:noFill/>
                    </a:lnB>
                    <a:solidFill>
                      <a:srgbClr val="DCE6F2"/>
                    </a:solidFill>
                  </a:tcPr>
                </a:tc>
                <a:tc>
                  <a:txBody>
                    <a:bodyPr/>
                    <a:lstStyle/>
                    <a:p>
                      <a:pPr algn="ctr" rtl="0" fontAlgn="ctr"/>
                      <a:r>
                        <a:rPr lang="es-ES" sz="1300" b="1" i="0" u="none" strike="noStrike">
                          <a:solidFill>
                            <a:srgbClr val="000000"/>
                          </a:solidFill>
                          <a:latin typeface="Calibri"/>
                        </a:rPr>
                        <a:t>41,4</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solidFill>
                      <a:srgbClr val="DCE6F2"/>
                    </a:solidFill>
                  </a:tcPr>
                </a:tc>
                <a:tc>
                  <a:txBody>
                    <a:bodyPr/>
                    <a:lstStyle/>
                    <a:p>
                      <a:pPr algn="ctr" rtl="0" fontAlgn="ctr"/>
                      <a:r>
                        <a:rPr lang="es-ES" sz="1300" b="1" i="0" u="none" strike="noStrike">
                          <a:solidFill>
                            <a:srgbClr val="000000"/>
                          </a:solidFill>
                          <a:latin typeface="Calibri"/>
                        </a:rPr>
                        <a:t>6,8</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solidFill>
                      <a:srgbClr val="DCE6F2"/>
                    </a:solidFill>
                  </a:tcPr>
                </a:tc>
                <a:tc>
                  <a:txBody>
                    <a:bodyPr/>
                    <a:lstStyle/>
                    <a:p>
                      <a:pPr algn="ctr" rtl="0" fontAlgn="ctr"/>
                      <a:r>
                        <a:rPr lang="es-ES" sz="1300" b="1" i="0" u="none" strike="noStrike">
                          <a:solidFill>
                            <a:srgbClr val="000000"/>
                          </a:solidFill>
                          <a:latin typeface="Calibri"/>
                        </a:rPr>
                        <a:t>6,3</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solidFill>
                      <a:srgbClr val="DCE6F2"/>
                    </a:solidFill>
                  </a:tcPr>
                </a:tc>
                <a:tc>
                  <a:txBody>
                    <a:bodyPr/>
                    <a:lstStyle/>
                    <a:p>
                      <a:pPr algn="ctr" rtl="0" fontAlgn="ctr"/>
                      <a:r>
                        <a:rPr lang="es-ES" sz="1300" b="1" i="0" u="none" strike="noStrike">
                          <a:solidFill>
                            <a:srgbClr val="000000"/>
                          </a:solidFill>
                          <a:latin typeface="Calibri"/>
                        </a:rPr>
                        <a:t>7,4</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solidFill>
                      <a:srgbClr val="DCE6F2"/>
                    </a:solidFill>
                  </a:tcPr>
                </a:tc>
                <a:tc>
                  <a:txBody>
                    <a:bodyPr/>
                    <a:lstStyle/>
                    <a:p>
                      <a:pPr algn="ctr" rtl="0" fontAlgn="ctr"/>
                      <a:r>
                        <a:rPr lang="es-ES" sz="1300" b="1" i="0" u="none" strike="noStrike">
                          <a:solidFill>
                            <a:srgbClr val="000000"/>
                          </a:solidFill>
                          <a:latin typeface="Calibri"/>
                        </a:rPr>
                        <a:t>61,9</a:t>
                      </a:r>
                    </a:p>
                  </a:txBody>
                  <a:tcPr marL="5267" marR="5267" marT="5267"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solidFill>
                      <a:srgbClr val="DCE6F2"/>
                    </a:solidFill>
                  </a:tcPr>
                </a:tc>
              </a:tr>
              <a:tr h="497111">
                <a:tc>
                  <a:txBody>
                    <a:bodyPr/>
                    <a:lstStyle/>
                    <a:p>
                      <a:pPr algn="ctr" rtl="0" fontAlgn="ctr"/>
                      <a:r>
                        <a:rPr lang="es-ES" sz="1300" b="1" i="0" u="none" strike="noStrike">
                          <a:solidFill>
                            <a:srgbClr val="000000"/>
                          </a:solidFill>
                          <a:latin typeface="Calibri"/>
                        </a:rPr>
                        <a:t>2013</a:t>
                      </a:r>
                    </a:p>
                  </a:txBody>
                  <a:tcPr marL="5267" marR="5267" marT="5267"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0" i="0" u="none" strike="noStrike">
                          <a:solidFill>
                            <a:srgbClr val="000000"/>
                          </a:solidFill>
                          <a:latin typeface="Calibri"/>
                        </a:rPr>
                        <a:t>3,4</a:t>
                      </a:r>
                    </a:p>
                  </a:txBody>
                  <a:tcPr marL="5267" marR="5267" marT="5267" marB="0" anchor="ctr">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ctr"/>
                      <a:r>
                        <a:rPr lang="es-ES" sz="1300" b="0" i="0" u="none" strike="noStrike">
                          <a:solidFill>
                            <a:srgbClr val="000000"/>
                          </a:solidFill>
                          <a:latin typeface="Calibri"/>
                        </a:rPr>
                        <a:t>5,3</a:t>
                      </a:r>
                    </a:p>
                  </a:txBody>
                  <a:tcPr marL="5267" marR="5267" marT="5267" marB="0" anchor="ctr">
                    <a:lnL>
                      <a:noFill/>
                    </a:lnL>
                    <a:lnR>
                      <a:noFill/>
                    </a:lnR>
                    <a:lnT>
                      <a:noFill/>
                    </a:lnT>
                    <a:lnB>
                      <a:noFill/>
                    </a:lnB>
                  </a:tcPr>
                </a:tc>
                <a:tc>
                  <a:txBody>
                    <a:bodyPr/>
                    <a:lstStyle/>
                    <a:p>
                      <a:pPr algn="ctr" rtl="0" fontAlgn="ctr"/>
                      <a:r>
                        <a:rPr lang="es-ES" sz="1300" b="0" i="0" u="none" strike="noStrike">
                          <a:solidFill>
                            <a:srgbClr val="000000"/>
                          </a:solidFill>
                          <a:latin typeface="Calibri"/>
                        </a:rPr>
                        <a:t>6,3</a:t>
                      </a:r>
                    </a:p>
                  </a:txBody>
                  <a:tcPr marL="5267" marR="5267" marT="5267" marB="0" anchor="ctr">
                    <a:lnL>
                      <a:noFill/>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dirty="0">
                          <a:solidFill>
                            <a:srgbClr val="000000"/>
                          </a:solidFill>
                          <a:latin typeface="Calibri"/>
                        </a:rPr>
                        <a:t>15,0</a:t>
                      </a:r>
                    </a:p>
                  </a:txBody>
                  <a:tcPr marL="5267" marR="5267" marT="5267"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solidFill>
                      <a:srgbClr val="DCE6F2"/>
                    </a:solidFill>
                  </a:tcPr>
                </a:tc>
                <a:tc>
                  <a:txBody>
                    <a:bodyPr/>
                    <a:lstStyle/>
                    <a:p>
                      <a:pPr algn="ctr" rtl="0" fontAlgn="ctr"/>
                      <a:r>
                        <a:rPr lang="es-ES" sz="1300" b="0" i="0" u="none" strike="noStrike">
                          <a:solidFill>
                            <a:srgbClr val="000000"/>
                          </a:solidFill>
                          <a:latin typeface="Calibri"/>
                        </a:rPr>
                        <a:t>8,0</a:t>
                      </a:r>
                    </a:p>
                  </a:txBody>
                  <a:tcPr marL="5267" marR="5267" marT="5267" marB="0" anchor="ctr">
                    <a:lnL w="12700" cap="flat" cmpd="sng" algn="ctr">
                      <a:solidFill>
                        <a:schemeClr val="accent1"/>
                      </a:solidFill>
                      <a:prstDash val="solid"/>
                      <a:round/>
                      <a:headEnd type="none" w="med" len="med"/>
                      <a:tailEnd type="none" w="med" len="med"/>
                    </a:lnL>
                    <a:lnR>
                      <a:noFill/>
                    </a:lnR>
                    <a:lnT>
                      <a:noFill/>
                    </a:lnT>
                    <a:lnB>
                      <a:noFill/>
                    </a:lnB>
                  </a:tcPr>
                </a:tc>
                <a:tc>
                  <a:txBody>
                    <a:bodyPr/>
                    <a:lstStyle/>
                    <a:p>
                      <a:pPr algn="ctr" rtl="0" fontAlgn="ctr"/>
                      <a:r>
                        <a:rPr lang="es-ES" sz="1300" b="0" i="0" u="none" strike="noStrike">
                          <a:solidFill>
                            <a:srgbClr val="000000"/>
                          </a:solidFill>
                          <a:latin typeface="Calibri"/>
                        </a:rPr>
                        <a:t>7,0</a:t>
                      </a:r>
                    </a:p>
                  </a:txBody>
                  <a:tcPr marL="5267" marR="5267" marT="5267" marB="0" anchor="ctr">
                    <a:lnL>
                      <a:noFill/>
                    </a:lnL>
                    <a:lnR>
                      <a:noFill/>
                    </a:lnR>
                    <a:lnT>
                      <a:noFill/>
                    </a:lnT>
                    <a:lnB>
                      <a:noFill/>
                    </a:lnB>
                  </a:tcPr>
                </a:tc>
                <a:tc>
                  <a:txBody>
                    <a:bodyPr/>
                    <a:lstStyle/>
                    <a:p>
                      <a:pPr algn="ctr" rtl="0" fontAlgn="ctr"/>
                      <a:r>
                        <a:rPr lang="es-ES" sz="1300" b="0" i="0" u="none" strike="noStrike">
                          <a:solidFill>
                            <a:srgbClr val="000000"/>
                          </a:solidFill>
                          <a:latin typeface="Calibri"/>
                        </a:rPr>
                        <a:t>8,0</a:t>
                      </a:r>
                    </a:p>
                  </a:txBody>
                  <a:tcPr marL="5267" marR="5267" marT="5267" marB="0" anchor="ctr">
                    <a:lnL>
                      <a:noFill/>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a:solidFill>
                            <a:srgbClr val="000000"/>
                          </a:solidFill>
                          <a:latin typeface="Calibri"/>
                        </a:rPr>
                        <a:t>38,0</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solidFill>
                      <a:srgbClr val="DCE6F2"/>
                    </a:solidFill>
                  </a:tcPr>
                </a:tc>
                <a:tc>
                  <a:txBody>
                    <a:bodyPr/>
                    <a:lstStyle/>
                    <a:p>
                      <a:pPr algn="ctr" rtl="0" fontAlgn="ctr"/>
                      <a:r>
                        <a:rPr lang="es-ES" sz="1300" b="0" i="0" u="none" strike="noStrike">
                          <a:solidFill>
                            <a:srgbClr val="000000"/>
                          </a:solidFill>
                          <a:latin typeface="Calibri"/>
                        </a:rPr>
                        <a:t>7,1</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0" i="0" u="none" strike="noStrike">
                          <a:solidFill>
                            <a:srgbClr val="000000"/>
                          </a:solidFill>
                          <a:latin typeface="Calibri"/>
                        </a:rPr>
                        <a:t>6,6</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0" i="0" u="none" strike="noStrike">
                          <a:solidFill>
                            <a:srgbClr val="000000"/>
                          </a:solidFill>
                          <a:latin typeface="Calibri"/>
                        </a:rPr>
                        <a:t>6,4</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a:solidFill>
                            <a:srgbClr val="000000"/>
                          </a:solidFill>
                          <a:latin typeface="Calibri"/>
                        </a:rPr>
                        <a:t>58,0</a:t>
                      </a:r>
                    </a:p>
                  </a:txBody>
                  <a:tcPr marL="5267" marR="5267" marT="5267"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solidFill>
                      <a:srgbClr val="DBE5F1"/>
                    </a:solidFill>
                  </a:tcPr>
                </a:tc>
              </a:tr>
              <a:tr h="497111">
                <a:tc>
                  <a:txBody>
                    <a:bodyPr/>
                    <a:lstStyle/>
                    <a:p>
                      <a:pPr algn="ctr" rtl="0" fontAlgn="ctr"/>
                      <a:r>
                        <a:rPr lang="es-ES" sz="1300" b="1" i="0" u="none" strike="noStrike">
                          <a:solidFill>
                            <a:srgbClr val="000000"/>
                          </a:solidFill>
                          <a:latin typeface="Calibri"/>
                        </a:rPr>
                        <a:t>2012</a:t>
                      </a:r>
                    </a:p>
                  </a:txBody>
                  <a:tcPr marL="5267" marR="5267" marT="5267"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0" i="0" u="none" strike="noStrike">
                          <a:solidFill>
                            <a:srgbClr val="000000"/>
                          </a:solidFill>
                          <a:latin typeface="Calibri"/>
                        </a:rPr>
                        <a:t>3,6</a:t>
                      </a:r>
                    </a:p>
                  </a:txBody>
                  <a:tcPr marL="5267" marR="5267" marT="5267" marB="0" anchor="ctr">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ctr"/>
                      <a:r>
                        <a:rPr lang="es-ES" sz="1300" b="0" i="0" u="none" strike="noStrike">
                          <a:solidFill>
                            <a:srgbClr val="000000"/>
                          </a:solidFill>
                          <a:latin typeface="Calibri"/>
                        </a:rPr>
                        <a:t>4,6</a:t>
                      </a:r>
                    </a:p>
                  </a:txBody>
                  <a:tcPr marL="5267" marR="5267" marT="5267" marB="0" anchor="ctr">
                    <a:lnL>
                      <a:noFill/>
                    </a:lnL>
                    <a:lnR>
                      <a:noFill/>
                    </a:lnR>
                    <a:lnT>
                      <a:noFill/>
                    </a:lnT>
                    <a:lnB>
                      <a:noFill/>
                    </a:lnB>
                  </a:tcPr>
                </a:tc>
                <a:tc>
                  <a:txBody>
                    <a:bodyPr/>
                    <a:lstStyle/>
                    <a:p>
                      <a:pPr algn="ctr" rtl="0" fontAlgn="ctr"/>
                      <a:r>
                        <a:rPr lang="es-ES" sz="1300" b="0" i="0" u="none" strike="noStrike">
                          <a:solidFill>
                            <a:srgbClr val="000000"/>
                          </a:solidFill>
                          <a:latin typeface="Calibri"/>
                        </a:rPr>
                        <a:t>6,9</a:t>
                      </a:r>
                    </a:p>
                  </a:txBody>
                  <a:tcPr marL="5267" marR="5267" marT="5267" marB="0" anchor="ctr">
                    <a:lnL>
                      <a:noFill/>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dirty="0">
                          <a:solidFill>
                            <a:srgbClr val="000000"/>
                          </a:solidFill>
                          <a:latin typeface="Calibri"/>
                        </a:rPr>
                        <a:t>15,1</a:t>
                      </a:r>
                    </a:p>
                  </a:txBody>
                  <a:tcPr marL="5267" marR="5267" marT="5267"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solidFill>
                      <a:srgbClr val="DCE6F2"/>
                    </a:solidFill>
                  </a:tcPr>
                </a:tc>
                <a:tc>
                  <a:txBody>
                    <a:bodyPr/>
                    <a:lstStyle/>
                    <a:p>
                      <a:pPr algn="ctr" rtl="0" fontAlgn="ctr"/>
                      <a:r>
                        <a:rPr lang="es-ES" sz="1300" b="0" i="0" u="none" strike="noStrike">
                          <a:solidFill>
                            <a:srgbClr val="000000"/>
                          </a:solidFill>
                          <a:latin typeface="Calibri"/>
                        </a:rPr>
                        <a:t>6,3</a:t>
                      </a:r>
                    </a:p>
                  </a:txBody>
                  <a:tcPr marL="5267" marR="5267" marT="5267" marB="0" anchor="ctr">
                    <a:lnL w="12700" cap="flat" cmpd="sng" algn="ctr">
                      <a:solidFill>
                        <a:schemeClr val="accent1"/>
                      </a:solidFill>
                      <a:prstDash val="solid"/>
                      <a:round/>
                      <a:headEnd type="none" w="med" len="med"/>
                      <a:tailEnd type="none" w="med" len="med"/>
                    </a:lnL>
                    <a:lnR>
                      <a:noFill/>
                    </a:lnR>
                    <a:lnT>
                      <a:noFill/>
                    </a:lnT>
                    <a:lnB>
                      <a:noFill/>
                    </a:lnB>
                  </a:tcPr>
                </a:tc>
                <a:tc>
                  <a:txBody>
                    <a:bodyPr/>
                    <a:lstStyle/>
                    <a:p>
                      <a:pPr algn="ctr" rtl="0" fontAlgn="ctr"/>
                      <a:r>
                        <a:rPr lang="es-ES" sz="1300" b="0" i="0" u="none" strike="noStrike">
                          <a:solidFill>
                            <a:srgbClr val="000000"/>
                          </a:solidFill>
                          <a:latin typeface="Calibri"/>
                        </a:rPr>
                        <a:t>6,8</a:t>
                      </a:r>
                    </a:p>
                  </a:txBody>
                  <a:tcPr marL="5267" marR="5267" marT="5267" marB="0" anchor="ctr">
                    <a:lnL>
                      <a:noFill/>
                    </a:lnL>
                    <a:lnR>
                      <a:noFill/>
                    </a:lnR>
                    <a:lnT>
                      <a:noFill/>
                    </a:lnT>
                    <a:lnB>
                      <a:noFill/>
                    </a:lnB>
                  </a:tcPr>
                </a:tc>
                <a:tc>
                  <a:txBody>
                    <a:bodyPr/>
                    <a:lstStyle/>
                    <a:p>
                      <a:pPr algn="ctr" rtl="0" fontAlgn="ctr"/>
                      <a:r>
                        <a:rPr lang="es-ES" sz="1300" b="0" i="0" u="none" strike="noStrike">
                          <a:solidFill>
                            <a:srgbClr val="000000"/>
                          </a:solidFill>
                          <a:latin typeface="Calibri"/>
                        </a:rPr>
                        <a:t>7,9</a:t>
                      </a:r>
                    </a:p>
                  </a:txBody>
                  <a:tcPr marL="5267" marR="5267" marT="5267" marB="0" anchor="ctr">
                    <a:lnL>
                      <a:noFill/>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a:solidFill>
                            <a:srgbClr val="000000"/>
                          </a:solidFill>
                          <a:latin typeface="Calibri"/>
                        </a:rPr>
                        <a:t>36,1</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solidFill>
                      <a:srgbClr val="DCE6F2"/>
                    </a:solidFill>
                  </a:tcPr>
                </a:tc>
                <a:tc>
                  <a:txBody>
                    <a:bodyPr/>
                    <a:lstStyle/>
                    <a:p>
                      <a:pPr algn="ctr" rtl="0" fontAlgn="ctr"/>
                      <a:r>
                        <a:rPr lang="es-ES" sz="1300" b="0" i="0" u="none" strike="noStrike">
                          <a:solidFill>
                            <a:srgbClr val="000000"/>
                          </a:solidFill>
                          <a:latin typeface="Calibri"/>
                        </a:rPr>
                        <a:t>6,4</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0" i="0" u="none" strike="noStrike">
                          <a:solidFill>
                            <a:srgbClr val="000000"/>
                          </a:solidFill>
                          <a:latin typeface="Calibri"/>
                        </a:rPr>
                        <a:t>7,0</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0" i="0" u="none" strike="noStrike">
                          <a:solidFill>
                            <a:srgbClr val="000000"/>
                          </a:solidFill>
                          <a:latin typeface="Calibri"/>
                        </a:rPr>
                        <a:t>6,9</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a:noFill/>
                    </a:lnB>
                  </a:tcPr>
                </a:tc>
                <a:tc>
                  <a:txBody>
                    <a:bodyPr/>
                    <a:lstStyle/>
                    <a:p>
                      <a:pPr algn="ctr" rtl="0" fontAlgn="ctr"/>
                      <a:r>
                        <a:rPr lang="es-ES" sz="1300" b="1" i="0" u="none" strike="noStrike">
                          <a:solidFill>
                            <a:srgbClr val="000000"/>
                          </a:solidFill>
                          <a:latin typeface="Calibri"/>
                        </a:rPr>
                        <a:t>56,3</a:t>
                      </a:r>
                    </a:p>
                  </a:txBody>
                  <a:tcPr marL="5267" marR="5267" marT="5267"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solidFill>
                      <a:srgbClr val="DBE5F1"/>
                    </a:solidFill>
                  </a:tcPr>
                </a:tc>
              </a:tr>
              <a:tr h="497111">
                <a:tc>
                  <a:txBody>
                    <a:bodyPr/>
                    <a:lstStyle/>
                    <a:p>
                      <a:pPr algn="ctr" rtl="0" fontAlgn="ctr"/>
                      <a:r>
                        <a:rPr lang="es-ES" sz="1300" b="1" i="0" u="none" strike="noStrike">
                          <a:solidFill>
                            <a:srgbClr val="000000"/>
                          </a:solidFill>
                          <a:latin typeface="Calibri"/>
                        </a:rPr>
                        <a:t>2011</a:t>
                      </a:r>
                    </a:p>
                  </a:txBody>
                  <a:tcPr marL="5267" marR="5267" marT="5267" marB="0" anchor="ctr">
                    <a:lnL w="12700" cap="flat" cmpd="sng" algn="ctr">
                      <a:solidFill>
                        <a:schemeClr val="accent1"/>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a:solidFill>
                            <a:srgbClr val="000000"/>
                          </a:solidFill>
                          <a:latin typeface="Calibri"/>
                        </a:rPr>
                        <a:t>2,4</a:t>
                      </a:r>
                    </a:p>
                  </a:txBody>
                  <a:tcPr marL="5267" marR="5267" marT="5267" marB="0" anchor="ctr">
                    <a:lnL w="6350" cap="flat" cmpd="sng" algn="ctr">
                      <a:solidFill>
                        <a:srgbClr val="4F81BD"/>
                      </a:solid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a:solidFill>
                            <a:srgbClr val="000000"/>
                          </a:solidFill>
                          <a:latin typeface="Calibri"/>
                        </a:rPr>
                        <a:t>3,5</a:t>
                      </a:r>
                    </a:p>
                  </a:txBody>
                  <a:tcPr marL="5267" marR="5267" marT="5267"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a:solidFill>
                            <a:srgbClr val="000000"/>
                          </a:solidFill>
                          <a:latin typeface="Calibri"/>
                        </a:rPr>
                        <a:t>7,3</a:t>
                      </a:r>
                    </a:p>
                  </a:txBody>
                  <a:tcPr marL="5267" marR="5267" marT="5267" marB="0" anchor="ctr">
                    <a:lnL>
                      <a:noFill/>
                    </a:lnL>
                    <a:lnR w="635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1" i="0" u="none" strike="noStrike" dirty="0">
                          <a:solidFill>
                            <a:srgbClr val="000000"/>
                          </a:solidFill>
                          <a:latin typeface="Calibri"/>
                        </a:rPr>
                        <a:t>13,2</a:t>
                      </a:r>
                    </a:p>
                  </a:txBody>
                  <a:tcPr marL="5267" marR="5267" marT="5267"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solidFill>
                      <a:srgbClr val="DCE6F2"/>
                    </a:solidFill>
                  </a:tcPr>
                </a:tc>
                <a:tc>
                  <a:txBody>
                    <a:bodyPr/>
                    <a:lstStyle/>
                    <a:p>
                      <a:pPr algn="ctr" rtl="0" fontAlgn="ctr"/>
                      <a:r>
                        <a:rPr lang="es-ES" sz="1300" b="0" i="0" u="none" strike="noStrike">
                          <a:solidFill>
                            <a:srgbClr val="000000"/>
                          </a:solidFill>
                          <a:latin typeface="Calibri"/>
                        </a:rPr>
                        <a:t>6,0</a:t>
                      </a:r>
                    </a:p>
                  </a:txBody>
                  <a:tcPr marL="5267" marR="5267" marT="5267" marB="0" anchor="ctr">
                    <a:lnL w="12700" cap="flat" cmpd="sng" algn="ctr">
                      <a:solidFill>
                        <a:schemeClr val="accent1"/>
                      </a:solidFill>
                      <a:prstDash val="solid"/>
                      <a:round/>
                      <a:headEnd type="none" w="med" len="med"/>
                      <a:tailEnd type="none" w="med" len="med"/>
                    </a:lnL>
                    <a:lnR>
                      <a:noFill/>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a:solidFill>
                            <a:srgbClr val="000000"/>
                          </a:solidFill>
                          <a:latin typeface="Calibri"/>
                        </a:rPr>
                        <a:t>6,1</a:t>
                      </a:r>
                    </a:p>
                  </a:txBody>
                  <a:tcPr marL="5267" marR="5267" marT="5267" marB="0" anchor="ctr">
                    <a:lnL>
                      <a:noFill/>
                    </a:lnL>
                    <a:lnR>
                      <a:noFill/>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a:solidFill>
                            <a:srgbClr val="000000"/>
                          </a:solidFill>
                          <a:latin typeface="Calibri"/>
                        </a:rPr>
                        <a:t>8,1</a:t>
                      </a:r>
                    </a:p>
                  </a:txBody>
                  <a:tcPr marL="5267" marR="5267" marT="5267" marB="0" anchor="ctr">
                    <a:lnL>
                      <a:noFill/>
                    </a:lnL>
                    <a:lnR w="635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1" i="0" u="none" strike="noStrike">
                          <a:solidFill>
                            <a:srgbClr val="000000"/>
                          </a:solidFill>
                          <a:latin typeface="Calibri"/>
                        </a:rPr>
                        <a:t>33,4</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solidFill>
                      <a:srgbClr val="DCE6F2"/>
                    </a:solidFill>
                  </a:tcPr>
                </a:tc>
                <a:tc>
                  <a:txBody>
                    <a:bodyPr/>
                    <a:lstStyle/>
                    <a:p>
                      <a:pPr algn="ctr" rtl="0" fontAlgn="ctr"/>
                      <a:r>
                        <a:rPr lang="es-ES" sz="1300" b="0" i="0" u="none" strike="noStrike">
                          <a:solidFill>
                            <a:srgbClr val="000000"/>
                          </a:solidFill>
                          <a:latin typeface="Calibri"/>
                        </a:rPr>
                        <a:t>5,9</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a:solidFill>
                            <a:srgbClr val="000000"/>
                          </a:solidFill>
                          <a:latin typeface="Calibri"/>
                        </a:rPr>
                        <a:t>5,9</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0" i="0" u="none" strike="noStrike">
                          <a:solidFill>
                            <a:srgbClr val="000000"/>
                          </a:solidFill>
                          <a:latin typeface="Calibri"/>
                        </a:rPr>
                        <a:t>6,4</a:t>
                      </a:r>
                    </a:p>
                  </a:txBody>
                  <a:tcPr marL="5267" marR="5267" marT="526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tcPr>
                </a:tc>
                <a:tc>
                  <a:txBody>
                    <a:bodyPr/>
                    <a:lstStyle/>
                    <a:p>
                      <a:pPr algn="ctr" rtl="0" fontAlgn="ctr"/>
                      <a:r>
                        <a:rPr lang="es-ES" sz="1300" b="1" i="0" u="none" strike="noStrike" dirty="0">
                          <a:solidFill>
                            <a:srgbClr val="000000"/>
                          </a:solidFill>
                          <a:latin typeface="Calibri"/>
                        </a:rPr>
                        <a:t>51,5</a:t>
                      </a:r>
                    </a:p>
                  </a:txBody>
                  <a:tcPr marL="5267" marR="5267" marT="5267" marB="0" anchor="ctr">
                    <a:lnL w="6350" cap="flat" cmpd="sng" algn="ctr">
                      <a:solidFill>
                        <a:srgbClr val="4F81BD"/>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solidFill>
                      <a:srgbClr val="DBE5F1"/>
                    </a:solidFill>
                  </a:tcPr>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0"/>
            <a:ext cx="8452048" cy="1143000"/>
          </a:xfrm>
        </p:spPr>
        <p:txBody>
          <a:bodyPr/>
          <a:lstStyle/>
          <a:p>
            <a:r>
              <a:rPr lang="es-CL" sz="2000" b="1" dirty="0" smtClean="0"/>
              <a:t>Gasto Corriente</a:t>
            </a:r>
            <a:br>
              <a:rPr lang="es-CL" sz="2000" b="1" dirty="0" smtClean="0"/>
            </a:br>
            <a:r>
              <a:rPr lang="es-CL" sz="2000" b="1" dirty="0" smtClean="0"/>
              <a:t>5 Ministerios con mayor gasto aprobado</a:t>
            </a:r>
            <a:r>
              <a:rPr lang="es-CL" sz="2000" b="1" baseline="30000" dirty="0" smtClean="0"/>
              <a:t>(1)</a:t>
            </a:r>
            <a:r>
              <a:rPr lang="es-CL" sz="2000" b="1" dirty="0" smtClean="0"/>
              <a:t/>
            </a:r>
            <a:br>
              <a:rPr lang="es-CL" sz="2000" b="1" dirty="0" smtClean="0"/>
            </a:br>
            <a:r>
              <a:rPr lang="es-CL" sz="1800" dirty="0" smtClean="0"/>
              <a:t>(millones de pesos, % </a:t>
            </a:r>
            <a:r>
              <a:rPr lang="es-CL" sz="1800" dirty="0" err="1" smtClean="0"/>
              <a:t>var</a:t>
            </a:r>
            <a:r>
              <a:rPr lang="es-CL" sz="1800" dirty="0" smtClean="0"/>
              <a:t>. real anual y % de ejecución sobre Ley Aprobada)</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17</a:t>
            </a:fld>
            <a:endParaRPr lang="en-US"/>
          </a:p>
        </p:txBody>
      </p:sp>
      <p:graphicFrame>
        <p:nvGraphicFramePr>
          <p:cNvPr id="7" name="6 Marcador de contenido"/>
          <p:cNvGraphicFramePr>
            <a:graphicFrameLocks noGrp="1"/>
          </p:cNvGraphicFramePr>
          <p:nvPr>
            <p:ph idx="1"/>
          </p:nvPr>
        </p:nvGraphicFramePr>
        <p:xfrm>
          <a:off x="395537" y="1700808"/>
          <a:ext cx="7920879" cy="2661931"/>
        </p:xfrm>
        <a:graphic>
          <a:graphicData uri="http://schemas.openxmlformats.org/drawingml/2006/table">
            <a:tbl>
              <a:tblPr firstRow="1">
                <a:tableStyleId>{69012ECD-51FC-41F1-AA8D-1B2483CD663E}</a:tableStyleId>
              </a:tblPr>
              <a:tblGrid>
                <a:gridCol w="1876396"/>
                <a:gridCol w="1323625"/>
                <a:gridCol w="1323625"/>
                <a:gridCol w="400002"/>
                <a:gridCol w="836991"/>
                <a:gridCol w="524739"/>
                <a:gridCol w="1635501"/>
              </a:tblGrid>
              <a:tr h="1152131">
                <a:tc>
                  <a:txBody>
                    <a:bodyPr/>
                    <a:lstStyle/>
                    <a:p>
                      <a:pPr marL="0" algn="ctr" defTabSz="457200" rtl="0" eaLnBrk="1" fontAlgn="b" latinLnBrk="0" hangingPunct="1"/>
                      <a:endParaRPr lang="es-CL" sz="1400" b="1" u="none" strike="noStrike" kern="1200" dirty="0" smtClean="0">
                        <a:solidFill>
                          <a:schemeClr val="bg1"/>
                        </a:solidFill>
                        <a:latin typeface="+mn-lt"/>
                        <a:ea typeface="+mn-ea"/>
                        <a:cs typeface="+mn-cs"/>
                      </a:endParaRPr>
                    </a:p>
                    <a:p>
                      <a:pPr marL="0" algn="ctr" defTabSz="457200" rtl="0" eaLnBrk="1" fontAlgn="b" latinLnBrk="0" hangingPunct="1"/>
                      <a:r>
                        <a:rPr lang="es-CL" sz="1400" b="1" u="none" strike="noStrike" kern="1200" dirty="0" smtClean="0">
                          <a:solidFill>
                            <a:schemeClr val="bg1"/>
                          </a:solidFill>
                          <a:latin typeface="+mn-lt"/>
                          <a:ea typeface="+mn-ea"/>
                          <a:cs typeface="+mn-cs"/>
                        </a:rPr>
                        <a:t>Ministerios</a:t>
                      </a:r>
                    </a:p>
                    <a:p>
                      <a:pPr algn="l" fontAlgn="b"/>
                      <a:endParaRPr lang="es-ES" sz="1400" b="0" i="0" u="none" strike="noStrike" dirty="0">
                        <a:solidFill>
                          <a:srgbClr val="000000"/>
                        </a:solidFill>
                        <a:latin typeface="Arial"/>
                      </a:endParaRPr>
                    </a:p>
                  </a:txBody>
                  <a:tcPr marL="9525" marR="9525" marT="9525" marB="0" anchor="ctr"/>
                </a:tc>
                <a:tc>
                  <a:txBody>
                    <a:bodyPr/>
                    <a:lstStyle/>
                    <a:p>
                      <a:pPr marL="0" algn="ctr" defTabSz="457200" rtl="0" eaLnBrk="1" fontAlgn="b" latinLnBrk="0" hangingPunct="1"/>
                      <a:r>
                        <a:rPr lang="es-ES" sz="1400" b="1" u="none" strike="noStrike" kern="1200" dirty="0" smtClean="0">
                          <a:solidFill>
                            <a:schemeClr val="bg1"/>
                          </a:solidFill>
                          <a:latin typeface="+mn-lt"/>
                          <a:ea typeface="+mn-ea"/>
                          <a:cs typeface="+mn-cs"/>
                        </a:rPr>
                        <a:t>Ley </a:t>
                      </a:r>
                    </a:p>
                    <a:p>
                      <a:pPr marL="0" algn="ctr" defTabSz="457200" rtl="0" eaLnBrk="1" fontAlgn="b" latinLnBrk="0" hangingPunct="1"/>
                      <a:r>
                        <a:rPr lang="es-ES" sz="1400" b="1" u="none" strike="noStrike" kern="1200" dirty="0" smtClean="0">
                          <a:solidFill>
                            <a:schemeClr val="bg1"/>
                          </a:solidFill>
                          <a:latin typeface="+mn-lt"/>
                          <a:ea typeface="+mn-ea"/>
                          <a:cs typeface="+mn-cs"/>
                        </a:rPr>
                        <a:t>Aprobada 2014</a:t>
                      </a:r>
                      <a:endParaRPr lang="es-ES" sz="1400" b="1" u="none" strike="noStrike" kern="1200" dirty="0">
                        <a:solidFill>
                          <a:schemeClr val="bg1"/>
                        </a:solidFill>
                        <a:latin typeface="+mn-lt"/>
                        <a:ea typeface="+mn-ea"/>
                        <a:cs typeface="+mn-cs"/>
                      </a:endParaRPr>
                    </a:p>
                  </a:txBody>
                  <a:tcPr marL="9525" marR="9525" marT="9525" marB="0" anchor="ctr"/>
                </a:tc>
                <a:tc gridSpan="2">
                  <a:txBody>
                    <a:bodyPr/>
                    <a:lstStyle/>
                    <a:p>
                      <a:pPr algn="ctr" fontAlgn="b"/>
                      <a:r>
                        <a:rPr lang="es-ES" sz="1400" u="none" strike="noStrike" dirty="0" smtClean="0"/>
                        <a:t>Ejecución</a:t>
                      </a:r>
                      <a:r>
                        <a:rPr lang="es-ES" sz="1400" u="none" strike="noStrike" baseline="0" dirty="0" smtClean="0"/>
                        <a:t> </a:t>
                      </a:r>
                    </a:p>
                    <a:p>
                      <a:pPr algn="ctr" fontAlgn="b"/>
                      <a:r>
                        <a:rPr lang="es-ES" sz="1400" u="none" strike="noStrike" dirty="0" smtClean="0"/>
                        <a:t>Acumulada</a:t>
                      </a:r>
                    </a:p>
                    <a:p>
                      <a:pPr algn="ctr" fontAlgn="b"/>
                      <a:r>
                        <a:rPr lang="es-ES" sz="1400" u="none" strike="noStrike" dirty="0" smtClean="0"/>
                        <a:t>III trimestre 2014</a:t>
                      </a:r>
                      <a:endParaRPr lang="es-ES" sz="1400" b="0" i="0" u="none" strike="noStrike" dirty="0">
                        <a:solidFill>
                          <a:srgbClr val="000000"/>
                        </a:solidFill>
                        <a:latin typeface="Arial"/>
                      </a:endParaRPr>
                    </a:p>
                  </a:txBody>
                  <a:tcPr marL="9525" marR="9525" marT="9525" marB="0" anchor="ctr"/>
                </a:tc>
                <a:tc hMerge="1">
                  <a:txBody>
                    <a:bodyPr/>
                    <a:lstStyle/>
                    <a:p>
                      <a:endParaRPr lang="es-CL"/>
                    </a:p>
                  </a:txBody>
                  <a:tcPr/>
                </a:tc>
                <a:tc gridSpan="2">
                  <a:txBody>
                    <a:bodyPr/>
                    <a:lstStyle/>
                    <a:p>
                      <a:pPr algn="ctr" fontAlgn="b"/>
                      <a:endParaRPr lang="es-ES" sz="1400" u="none" strike="noStrike" dirty="0" smtClean="0"/>
                    </a:p>
                    <a:p>
                      <a:pPr algn="ctr" fontAlgn="b"/>
                      <a:r>
                        <a:rPr lang="es-ES" sz="1400" u="none" strike="noStrike" dirty="0" smtClean="0"/>
                        <a:t>Variación real anual</a:t>
                      </a:r>
                    </a:p>
                    <a:p>
                      <a:pPr algn="ctr" fontAlgn="b"/>
                      <a:r>
                        <a:rPr lang="es-ES" sz="1400" u="none" strike="noStrike" dirty="0" smtClean="0"/>
                        <a:t>III trimestre 2014 (%)</a:t>
                      </a:r>
                      <a:endParaRPr lang="es-ES" sz="1400" b="0" i="0" u="none" strike="noStrike" dirty="0" smtClean="0">
                        <a:solidFill>
                          <a:srgbClr val="000000"/>
                        </a:solidFill>
                        <a:latin typeface="Arial"/>
                      </a:endParaRPr>
                    </a:p>
                  </a:txBody>
                  <a:tcPr marL="9525" marR="9525" marT="9525" marB="0" anchor="ctr"/>
                </a:tc>
                <a:tc hMerge="1">
                  <a:txBody>
                    <a:bodyPr/>
                    <a:lstStyle/>
                    <a:p>
                      <a:endParaRPr lang="es-CL"/>
                    </a:p>
                  </a:txBody>
                  <a:tcPr/>
                </a:tc>
                <a:tc>
                  <a:txBody>
                    <a:bodyPr/>
                    <a:lstStyle/>
                    <a:p>
                      <a:pPr algn="ctr" fontAlgn="b"/>
                      <a:endParaRPr lang="es-ES" sz="1400" u="none" strike="noStrike" dirty="0" smtClean="0"/>
                    </a:p>
                    <a:p>
                      <a:pPr algn="ctr" fontAlgn="b"/>
                      <a:r>
                        <a:rPr lang="es-ES" sz="1400" u="none" strike="noStrike" dirty="0" smtClean="0"/>
                        <a:t>Porcentaje</a:t>
                      </a:r>
                      <a:r>
                        <a:rPr lang="es-ES" sz="1400" u="none" strike="noStrike" baseline="0" dirty="0" smtClean="0"/>
                        <a:t> de e</a:t>
                      </a:r>
                      <a:r>
                        <a:rPr lang="es-ES" sz="1400" u="none" strike="noStrike" dirty="0" smtClean="0"/>
                        <a:t>jecución</a:t>
                      </a:r>
                    </a:p>
                    <a:p>
                      <a:pPr algn="ctr" fontAlgn="b"/>
                      <a:r>
                        <a:rPr lang="es-ES" sz="1400" u="none" strike="noStrike" dirty="0" smtClean="0"/>
                        <a:t>III trimestre 2014 </a:t>
                      </a:r>
                    </a:p>
                    <a:p>
                      <a:pPr algn="ctr" fontAlgn="b"/>
                      <a:r>
                        <a:rPr lang="es-ES" sz="1400" u="none" strike="noStrike" dirty="0" smtClean="0"/>
                        <a:t>(%)</a:t>
                      </a:r>
                      <a:endParaRPr lang="es-ES" sz="1400" b="0" i="0" u="none" strike="noStrike" dirty="0" smtClean="0">
                        <a:solidFill>
                          <a:srgbClr val="000000"/>
                        </a:solidFill>
                        <a:latin typeface="Arial"/>
                      </a:endParaRPr>
                    </a:p>
                  </a:txBody>
                  <a:tcPr marL="9525" marR="9525" marT="9525" marB="0" anchor="ctr"/>
                </a:tc>
              </a:tr>
              <a:tr h="301960">
                <a:tc>
                  <a:txBody>
                    <a:bodyPr/>
                    <a:lstStyle/>
                    <a:p>
                      <a:pPr lvl="1" algn="l" fontAlgn="b"/>
                      <a:r>
                        <a:rPr lang="es-CL" sz="1400" b="1" i="0" u="none" strike="noStrike" dirty="0">
                          <a:latin typeface="+mn-lt"/>
                        </a:rPr>
                        <a:t>Interior</a:t>
                      </a:r>
                    </a:p>
                  </a:txBody>
                  <a:tcPr marL="0" marR="0" marT="0" marB="0" anchor="ctr"/>
                </a:tc>
                <a:tc>
                  <a:txBody>
                    <a:bodyPr/>
                    <a:lstStyle/>
                    <a:p>
                      <a:pPr algn="r" fontAlgn="b"/>
                      <a:r>
                        <a:rPr lang="es-CL" sz="1400" b="0" i="0" u="none" strike="noStrike" dirty="0">
                          <a:latin typeface="+mn-lt"/>
                        </a:rPr>
                        <a:t>1.408.893</a:t>
                      </a:r>
                    </a:p>
                  </a:txBody>
                  <a:tcPr marL="0" marR="0" marT="0" marB="0" anchor="ctr"/>
                </a:tc>
                <a:tc>
                  <a:txBody>
                    <a:bodyPr/>
                    <a:lstStyle/>
                    <a:p>
                      <a:pPr algn="r" fontAlgn="b"/>
                      <a:r>
                        <a:rPr lang="es-CL" sz="1400" b="0" i="0" u="none" strike="noStrike" dirty="0" smtClean="0">
                          <a:latin typeface="+mn-lt"/>
                        </a:rPr>
                        <a:t>1.153.208</a:t>
                      </a:r>
                      <a:endParaRPr lang="es-CL" sz="1400" b="0" i="0" u="none" strike="noStrike" dirty="0">
                        <a:latin typeface="+mn-lt"/>
                      </a:endParaRPr>
                    </a:p>
                  </a:txBody>
                  <a:tcPr marL="0" marR="0" marT="0"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latin typeface="+mn-lt"/>
                        </a:rPr>
                        <a:t>13,8 </a:t>
                      </a:r>
                      <a:endParaRPr lang="es-CL" sz="1400" b="0" i="0" u="none" strike="noStrike" dirty="0">
                        <a:latin typeface="+mn-lt"/>
                      </a:endParaRPr>
                    </a:p>
                  </a:txBody>
                  <a:tcPr marL="0" marR="0" marT="0"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latin typeface="+mn-lt"/>
                        </a:rPr>
                        <a:t>81,9</a:t>
                      </a:r>
                      <a:endParaRPr lang="es-CL" sz="1400" b="0" i="0" u="none" strike="noStrike" dirty="0">
                        <a:latin typeface="+mn-lt"/>
                      </a:endParaRPr>
                    </a:p>
                  </a:txBody>
                  <a:tcPr marL="342900" marR="0" marT="0" marB="0" anchor="ctr"/>
                </a:tc>
              </a:tr>
              <a:tr h="301960">
                <a:tc>
                  <a:txBody>
                    <a:bodyPr/>
                    <a:lstStyle/>
                    <a:p>
                      <a:pPr lvl="1" algn="l" fontAlgn="b"/>
                      <a:r>
                        <a:rPr lang="es-CL" sz="1400" b="1" i="0" u="none" strike="noStrike" dirty="0" smtClean="0">
                          <a:latin typeface="+mn-lt"/>
                        </a:rPr>
                        <a:t>Salud</a:t>
                      </a:r>
                      <a:endParaRPr lang="es-CL" sz="1400" b="1" i="0" u="none" strike="noStrike" dirty="0">
                        <a:latin typeface="+mn-lt"/>
                      </a:endParaRPr>
                    </a:p>
                  </a:txBody>
                  <a:tcPr marL="0" marR="0" marT="0" marB="0" anchor="ctr"/>
                </a:tc>
                <a:tc>
                  <a:txBody>
                    <a:bodyPr/>
                    <a:lstStyle/>
                    <a:p>
                      <a:pPr algn="r" fontAlgn="b"/>
                      <a:r>
                        <a:rPr lang="es-CL" sz="1400" b="0" i="0" u="none" strike="noStrike" dirty="0" smtClean="0">
                          <a:latin typeface="+mn-lt"/>
                        </a:rPr>
                        <a:t>4.885.443</a:t>
                      </a:r>
                      <a:endParaRPr lang="es-CL" sz="1400" b="0" i="0" u="none" strike="noStrike" dirty="0">
                        <a:latin typeface="+mn-lt"/>
                      </a:endParaRPr>
                    </a:p>
                  </a:txBody>
                  <a:tcPr marL="0" marR="0" marT="0" marB="0" anchor="ctr"/>
                </a:tc>
                <a:tc>
                  <a:txBody>
                    <a:bodyPr/>
                    <a:lstStyle/>
                    <a:p>
                      <a:pPr algn="r" fontAlgn="b"/>
                      <a:r>
                        <a:rPr lang="es-CL" sz="1400" b="0" i="0" u="none" strike="noStrike" dirty="0" smtClean="0">
                          <a:latin typeface="+mn-lt"/>
                        </a:rPr>
                        <a:t>3.841.263</a:t>
                      </a:r>
                      <a:endParaRPr lang="es-CL" sz="1400" b="0" i="0" u="none" strike="noStrike" dirty="0">
                        <a:latin typeface="+mn-lt"/>
                      </a:endParaRPr>
                    </a:p>
                  </a:txBody>
                  <a:tcPr marL="0" marR="0" marT="0"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latin typeface="+mn-lt"/>
                        </a:rPr>
                        <a:t>9,2 </a:t>
                      </a:r>
                      <a:endParaRPr lang="es-CL" sz="1400" b="0" i="0" u="none" strike="noStrike" dirty="0">
                        <a:latin typeface="+mn-lt"/>
                      </a:endParaRPr>
                    </a:p>
                  </a:txBody>
                  <a:tcPr marL="0" marR="0" marT="0"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latin typeface="+mn-lt"/>
                        </a:rPr>
                        <a:t>78,6</a:t>
                      </a:r>
                      <a:endParaRPr lang="es-CL" sz="1400" b="0" i="0" u="none" strike="noStrike" dirty="0">
                        <a:latin typeface="+mn-lt"/>
                      </a:endParaRPr>
                    </a:p>
                  </a:txBody>
                  <a:tcPr marL="342900" marR="0" marT="0" marB="0" anchor="ctr"/>
                </a:tc>
              </a:tr>
              <a:tr h="301960">
                <a:tc>
                  <a:txBody>
                    <a:bodyPr/>
                    <a:lstStyle/>
                    <a:p>
                      <a:pPr lvl="1" algn="l" fontAlgn="b"/>
                      <a:r>
                        <a:rPr lang="es-CL" sz="1400" b="1" i="0" u="none" strike="noStrike" dirty="0" smtClean="0">
                          <a:latin typeface="+mn-lt"/>
                        </a:rPr>
                        <a:t>Trabajo</a:t>
                      </a:r>
                      <a:endParaRPr lang="es-CL" sz="1400" b="1" i="0" u="none" strike="noStrike" dirty="0">
                        <a:latin typeface="+mn-lt"/>
                      </a:endParaRPr>
                    </a:p>
                  </a:txBody>
                  <a:tcPr marL="0" marR="0" marT="0" marB="0" anchor="ctr"/>
                </a:tc>
                <a:tc>
                  <a:txBody>
                    <a:bodyPr/>
                    <a:lstStyle/>
                    <a:p>
                      <a:pPr marL="0" marR="0" indent="0" algn="r" defTabSz="457200" rtl="0" eaLnBrk="1" fontAlgn="b" latinLnBrk="0" hangingPunct="1">
                        <a:lnSpc>
                          <a:spcPct val="100000"/>
                        </a:lnSpc>
                        <a:spcBef>
                          <a:spcPts val="0"/>
                        </a:spcBef>
                        <a:spcAft>
                          <a:spcPts val="0"/>
                        </a:spcAft>
                        <a:buClrTx/>
                        <a:buSzTx/>
                        <a:buFontTx/>
                        <a:buNone/>
                        <a:tabLst/>
                        <a:defRPr/>
                      </a:pPr>
                      <a:r>
                        <a:rPr lang="es-CL" sz="1400" b="0" i="0" u="none" strike="noStrike" dirty="0" smtClean="0">
                          <a:latin typeface="+mn-lt"/>
                        </a:rPr>
                        <a:t>5.345.202</a:t>
                      </a:r>
                    </a:p>
                  </a:txBody>
                  <a:tcPr marL="0" marR="0" marT="0" marB="0" anchor="ctr"/>
                </a:tc>
                <a:tc>
                  <a:txBody>
                    <a:bodyPr/>
                    <a:lstStyle/>
                    <a:p>
                      <a:pPr algn="r" fontAlgn="b"/>
                      <a:r>
                        <a:rPr lang="es-CL" sz="1400" b="0" i="0" u="none" strike="noStrike" dirty="0" smtClean="0">
                          <a:latin typeface="+mn-lt"/>
                        </a:rPr>
                        <a:t>4.180.158</a:t>
                      </a:r>
                      <a:endParaRPr lang="es-CL" sz="1400" b="0" i="0" u="none" strike="noStrike" dirty="0">
                        <a:latin typeface="+mn-lt"/>
                      </a:endParaRPr>
                    </a:p>
                  </a:txBody>
                  <a:tcPr marL="0" marR="0" marT="0"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latin typeface="+mn-lt"/>
                        </a:rPr>
                        <a:t>1,4 </a:t>
                      </a:r>
                      <a:endParaRPr lang="es-CL" sz="1400" b="0" i="0" u="none" strike="noStrike" dirty="0">
                        <a:latin typeface="+mn-lt"/>
                      </a:endParaRPr>
                    </a:p>
                  </a:txBody>
                  <a:tcPr marL="0" marR="0" marT="0"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latin typeface="+mn-lt"/>
                        </a:rPr>
                        <a:t>78,2</a:t>
                      </a:r>
                      <a:endParaRPr lang="es-CL" sz="1400" b="0" i="0" u="none" strike="noStrike" dirty="0">
                        <a:latin typeface="+mn-lt"/>
                      </a:endParaRPr>
                    </a:p>
                  </a:txBody>
                  <a:tcPr marL="342900" marR="0" marT="0" marB="0" anchor="ctr"/>
                </a:tc>
              </a:tr>
              <a:tr h="301960">
                <a:tc>
                  <a:txBody>
                    <a:bodyPr/>
                    <a:lstStyle/>
                    <a:p>
                      <a:pPr lvl="1" algn="l" fontAlgn="b"/>
                      <a:r>
                        <a:rPr lang="es-CL" sz="1400" b="1" i="0" u="none" strike="noStrike" dirty="0" smtClean="0">
                          <a:latin typeface="+mn-lt"/>
                        </a:rPr>
                        <a:t>Defensa</a:t>
                      </a:r>
                      <a:endParaRPr lang="es-CL" sz="1400" b="1" i="0" u="none" strike="noStrike" dirty="0">
                        <a:latin typeface="+mn-lt"/>
                      </a:endParaRPr>
                    </a:p>
                  </a:txBody>
                  <a:tcPr marL="0" marR="0" marT="0" marB="0" anchor="ctr"/>
                </a:tc>
                <a:tc>
                  <a:txBody>
                    <a:bodyPr/>
                    <a:lstStyle/>
                    <a:p>
                      <a:pPr algn="r" fontAlgn="b"/>
                      <a:r>
                        <a:rPr lang="es-CL" sz="1400" b="0" i="0" u="none" strike="noStrike" dirty="0">
                          <a:latin typeface="+mn-lt"/>
                        </a:rPr>
                        <a:t>1.389.672</a:t>
                      </a:r>
                    </a:p>
                  </a:txBody>
                  <a:tcPr marL="0" marR="0" marT="0" marB="0" anchor="ctr"/>
                </a:tc>
                <a:tc>
                  <a:txBody>
                    <a:bodyPr/>
                    <a:lstStyle/>
                    <a:p>
                      <a:pPr algn="r" fontAlgn="b"/>
                      <a:r>
                        <a:rPr lang="es-CL" sz="1400" b="0" i="0" u="none" strike="noStrike" dirty="0" smtClean="0">
                          <a:latin typeface="+mn-lt"/>
                        </a:rPr>
                        <a:t>1.028.225</a:t>
                      </a:r>
                      <a:endParaRPr lang="es-CL" sz="1400" b="0" i="0" u="none" strike="noStrike" dirty="0">
                        <a:latin typeface="+mn-lt"/>
                      </a:endParaRPr>
                    </a:p>
                  </a:txBody>
                  <a:tcPr marL="0" marR="0" marT="0"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latin typeface="+mn-lt"/>
                        </a:rPr>
                        <a:t>2,1 </a:t>
                      </a:r>
                      <a:endParaRPr lang="es-CL" sz="1400" b="0" i="0" u="none" strike="noStrike" dirty="0">
                        <a:latin typeface="+mn-lt"/>
                      </a:endParaRPr>
                    </a:p>
                  </a:txBody>
                  <a:tcPr marL="0" marR="0" marT="0"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latin typeface="+mn-lt"/>
                        </a:rPr>
                        <a:t>74,0</a:t>
                      </a:r>
                      <a:endParaRPr lang="es-CL" sz="1400" b="0" i="0" u="none" strike="noStrike" dirty="0">
                        <a:latin typeface="+mn-lt"/>
                      </a:endParaRPr>
                    </a:p>
                  </a:txBody>
                  <a:tcPr marL="342900" marR="0" marT="0" marB="0" anchor="ctr"/>
                </a:tc>
              </a:tr>
              <a:tr h="301960">
                <a:tc>
                  <a:txBody>
                    <a:bodyPr/>
                    <a:lstStyle/>
                    <a:p>
                      <a:pPr lvl="1" algn="l" fontAlgn="b"/>
                      <a:r>
                        <a:rPr lang="es-CL" sz="1400" b="1" i="0" u="none" strike="noStrike" dirty="0">
                          <a:latin typeface="+mn-lt"/>
                        </a:rPr>
                        <a:t>Educación</a:t>
                      </a:r>
                    </a:p>
                  </a:txBody>
                  <a:tcPr marL="0" marR="0" marT="0" marB="0" anchor="ctr"/>
                </a:tc>
                <a:tc>
                  <a:txBody>
                    <a:bodyPr/>
                    <a:lstStyle/>
                    <a:p>
                      <a:pPr algn="r" fontAlgn="b"/>
                      <a:r>
                        <a:rPr lang="es-CL" sz="1400" b="0" i="0" u="none" strike="noStrike" dirty="0">
                          <a:latin typeface="+mn-lt"/>
                        </a:rPr>
                        <a:t>6.274.416</a:t>
                      </a:r>
                    </a:p>
                  </a:txBody>
                  <a:tcPr marL="0" marR="0" marT="0" marB="0" anchor="ctr"/>
                </a:tc>
                <a:tc>
                  <a:txBody>
                    <a:bodyPr/>
                    <a:lstStyle/>
                    <a:p>
                      <a:pPr algn="r" fontAlgn="b"/>
                      <a:r>
                        <a:rPr lang="es-CL" sz="1400" b="0" i="0" u="none" strike="noStrike" dirty="0" smtClean="0">
                          <a:latin typeface="+mn-lt"/>
                        </a:rPr>
                        <a:t>4.302.534</a:t>
                      </a:r>
                      <a:endParaRPr lang="es-CL" sz="1400" b="0" i="0" u="none" strike="noStrike" dirty="0">
                        <a:latin typeface="+mn-lt"/>
                      </a:endParaRPr>
                    </a:p>
                  </a:txBody>
                  <a:tcPr marL="0" marR="0" marT="0"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latin typeface="+mn-lt"/>
                        </a:rPr>
                        <a:t>4,9 </a:t>
                      </a:r>
                      <a:endParaRPr lang="es-CL" sz="1400" b="0" i="0" u="none" strike="noStrike" dirty="0">
                        <a:latin typeface="+mn-lt"/>
                      </a:endParaRPr>
                    </a:p>
                  </a:txBody>
                  <a:tcPr marL="0" marR="0" marT="0"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latin typeface="+mn-lt"/>
                        </a:rPr>
                        <a:t>68,6</a:t>
                      </a:r>
                      <a:endParaRPr lang="es-CL" sz="1400" b="0" i="0" u="none" strike="noStrike" dirty="0">
                        <a:latin typeface="+mn-lt"/>
                      </a:endParaRPr>
                    </a:p>
                  </a:txBody>
                  <a:tcPr marL="342900" marR="0" marT="0" marB="0" anchor="ctr"/>
                </a:tc>
              </a:tr>
            </a:tbl>
          </a:graphicData>
        </a:graphic>
      </p:graphicFrame>
      <p:sp>
        <p:nvSpPr>
          <p:cNvPr id="5" name="4 CuadroTexto"/>
          <p:cNvSpPr txBox="1"/>
          <p:nvPr/>
        </p:nvSpPr>
        <p:spPr>
          <a:xfrm>
            <a:off x="467544" y="5733256"/>
            <a:ext cx="7704856" cy="646331"/>
          </a:xfrm>
          <a:prstGeom prst="rect">
            <a:avLst/>
          </a:prstGeom>
          <a:noFill/>
        </p:spPr>
        <p:txBody>
          <a:bodyPr wrap="square" rtlCol="0">
            <a:spAutoFit/>
          </a:bodyPr>
          <a:lstStyle/>
          <a:p>
            <a:pPr algn="just"/>
            <a:r>
              <a:rPr lang="es-CL" sz="1200" baseline="30000" dirty="0" smtClean="0"/>
              <a:t>(1) </a:t>
            </a:r>
            <a:r>
              <a:rPr lang="es-CL" sz="1200" dirty="0" smtClean="0">
                <a:latin typeface="+mn-lt"/>
              </a:rPr>
              <a:t>Luego de la clasificación por mayor gasto aprobado en la Ley de Presupuestos 2014, se ordenan descendentemente por porcentaje de ejecución al tercer trimestre 2014. El Gasto Corriente aprobado de estos 5 ministerios representa un 72,8% del Gasto Corriente total aprobado en la Ley de Presupuestos 2014.</a:t>
            </a:r>
            <a:endParaRPr lang="es-CL" sz="1200" dirty="0">
              <a:latin typeface="+mn-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27384"/>
            <a:ext cx="8452048" cy="1143000"/>
          </a:xfrm>
        </p:spPr>
        <p:txBody>
          <a:bodyPr/>
          <a:lstStyle/>
          <a:p>
            <a:r>
              <a:rPr lang="es-CL" sz="2000" b="1" dirty="0" smtClean="0"/>
              <a:t>Gasto de Capital </a:t>
            </a:r>
            <a:br>
              <a:rPr lang="es-CL" sz="2000" b="1" dirty="0" smtClean="0"/>
            </a:br>
            <a:r>
              <a:rPr lang="es-CL" sz="2000" b="1" dirty="0" smtClean="0"/>
              <a:t>5 Ministerios con mayor gasto aprobado</a:t>
            </a:r>
            <a:r>
              <a:rPr lang="es-CL" sz="2000" b="1" baseline="30000" dirty="0" smtClean="0"/>
              <a:t>(1)</a:t>
            </a:r>
            <a:r>
              <a:rPr lang="es-CL" sz="2000" b="1" dirty="0" smtClean="0"/>
              <a:t/>
            </a:r>
            <a:br>
              <a:rPr lang="es-CL" sz="2000" b="1" dirty="0" smtClean="0"/>
            </a:br>
            <a:r>
              <a:rPr lang="es-CL" sz="1800" dirty="0" smtClean="0"/>
              <a:t>(millones de pesos, % </a:t>
            </a:r>
            <a:r>
              <a:rPr lang="es-CL" sz="1800" dirty="0" err="1" smtClean="0"/>
              <a:t>var</a:t>
            </a:r>
            <a:r>
              <a:rPr lang="es-CL" sz="1800" dirty="0" smtClean="0"/>
              <a:t>. real anual y % de ejecución sobre Ley Aprobada)</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18</a:t>
            </a:fld>
            <a:endParaRPr lang="en-US"/>
          </a:p>
        </p:txBody>
      </p:sp>
      <p:graphicFrame>
        <p:nvGraphicFramePr>
          <p:cNvPr id="6" name="6 Marcador de contenido"/>
          <p:cNvGraphicFramePr>
            <a:graphicFrameLocks/>
          </p:cNvGraphicFramePr>
          <p:nvPr/>
        </p:nvGraphicFramePr>
        <p:xfrm>
          <a:off x="395536" y="1556781"/>
          <a:ext cx="8208912" cy="2865375"/>
        </p:xfrm>
        <a:graphic>
          <a:graphicData uri="http://schemas.openxmlformats.org/drawingml/2006/table">
            <a:tbl>
              <a:tblPr firstRow="1">
                <a:tableStyleId>{69012ECD-51FC-41F1-AA8D-1B2483CD663E}</a:tableStyleId>
              </a:tblPr>
              <a:tblGrid>
                <a:gridCol w="2136999"/>
                <a:gridCol w="1390475"/>
                <a:gridCol w="1390475"/>
                <a:gridCol w="420205"/>
                <a:gridCol w="926542"/>
                <a:gridCol w="503962"/>
                <a:gridCol w="1440254"/>
              </a:tblGrid>
              <a:tr h="1008123">
                <a:tc>
                  <a:txBody>
                    <a:bodyPr/>
                    <a:lstStyle/>
                    <a:p>
                      <a:pPr marL="0" algn="ctr" defTabSz="457200" rtl="0" eaLnBrk="1" fontAlgn="b" latinLnBrk="0" hangingPunct="1"/>
                      <a:endParaRPr lang="es-CL" sz="1400" b="1" u="none" strike="noStrike" kern="1200" dirty="0" smtClean="0">
                        <a:solidFill>
                          <a:schemeClr val="bg1"/>
                        </a:solidFill>
                        <a:latin typeface="+mn-lt"/>
                        <a:ea typeface="+mn-ea"/>
                        <a:cs typeface="+mn-cs"/>
                      </a:endParaRPr>
                    </a:p>
                    <a:p>
                      <a:pPr marL="0" algn="ctr" defTabSz="457200" rtl="0" eaLnBrk="1" fontAlgn="b" latinLnBrk="0" hangingPunct="1"/>
                      <a:r>
                        <a:rPr lang="es-CL" sz="1400" b="1" u="none" strike="noStrike" kern="1200" dirty="0" smtClean="0">
                          <a:solidFill>
                            <a:schemeClr val="bg1"/>
                          </a:solidFill>
                          <a:latin typeface="+mn-lt"/>
                          <a:ea typeface="+mn-ea"/>
                          <a:cs typeface="+mn-cs"/>
                        </a:rPr>
                        <a:t>Ministerios</a:t>
                      </a:r>
                    </a:p>
                    <a:p>
                      <a:pPr algn="l" fontAlgn="b"/>
                      <a:endParaRPr lang="es-ES" sz="1400" b="0" i="0" u="none" strike="noStrike" dirty="0">
                        <a:solidFill>
                          <a:srgbClr val="000000"/>
                        </a:solidFill>
                        <a:latin typeface="Arial"/>
                      </a:endParaRPr>
                    </a:p>
                  </a:txBody>
                  <a:tcPr marL="9525" marR="9525" marT="9525" marB="0" anchor="ctr"/>
                </a:tc>
                <a:tc>
                  <a:txBody>
                    <a:bodyPr/>
                    <a:lstStyle/>
                    <a:p>
                      <a:pPr marL="0" algn="ctr" defTabSz="457200" rtl="0" eaLnBrk="1" fontAlgn="b" latinLnBrk="0" hangingPunct="1"/>
                      <a:r>
                        <a:rPr lang="es-ES" sz="1400" b="1" u="none" strike="noStrike" kern="1200" dirty="0" smtClean="0">
                          <a:solidFill>
                            <a:schemeClr val="bg1"/>
                          </a:solidFill>
                          <a:latin typeface="+mn-lt"/>
                          <a:ea typeface="+mn-ea"/>
                          <a:cs typeface="+mn-cs"/>
                        </a:rPr>
                        <a:t>Ley </a:t>
                      </a:r>
                    </a:p>
                    <a:p>
                      <a:pPr marL="0" algn="ctr" defTabSz="457200" rtl="0" eaLnBrk="1" fontAlgn="b" latinLnBrk="0" hangingPunct="1"/>
                      <a:r>
                        <a:rPr lang="es-ES" sz="1400" b="1" u="none" strike="noStrike" kern="1200" dirty="0" smtClean="0">
                          <a:solidFill>
                            <a:schemeClr val="bg1"/>
                          </a:solidFill>
                          <a:latin typeface="+mn-lt"/>
                          <a:ea typeface="+mn-ea"/>
                          <a:cs typeface="+mn-cs"/>
                        </a:rPr>
                        <a:t>Aprobada 2014</a:t>
                      </a:r>
                      <a:endParaRPr lang="es-ES" sz="1400" b="1" u="none" strike="noStrike" kern="1200" dirty="0">
                        <a:solidFill>
                          <a:schemeClr val="bg1"/>
                        </a:solidFill>
                        <a:latin typeface="+mn-lt"/>
                        <a:ea typeface="+mn-ea"/>
                        <a:cs typeface="+mn-cs"/>
                      </a:endParaRPr>
                    </a:p>
                  </a:txBody>
                  <a:tcPr marL="9525" marR="9525" marT="9525" marB="0" anchor="ctr"/>
                </a:tc>
                <a:tc gridSpan="2">
                  <a:txBody>
                    <a:bodyPr/>
                    <a:lstStyle/>
                    <a:p>
                      <a:pPr algn="ctr" fontAlgn="b"/>
                      <a:r>
                        <a:rPr lang="es-ES" sz="1400" u="none" strike="noStrike" dirty="0" smtClean="0"/>
                        <a:t>Ejecución</a:t>
                      </a:r>
                      <a:r>
                        <a:rPr lang="es-ES" sz="1400" u="none" strike="noStrike" baseline="0" dirty="0" smtClean="0"/>
                        <a:t> </a:t>
                      </a:r>
                    </a:p>
                    <a:p>
                      <a:pPr algn="ctr" fontAlgn="b"/>
                      <a:r>
                        <a:rPr lang="es-ES" sz="1400" u="none" strike="noStrike" dirty="0" smtClean="0"/>
                        <a:t>Acumulada</a:t>
                      </a:r>
                    </a:p>
                    <a:p>
                      <a:pPr algn="ctr" fontAlgn="b"/>
                      <a:r>
                        <a:rPr lang="es-ES" sz="1400" u="none" strike="noStrike" dirty="0" smtClean="0"/>
                        <a:t>III trimestre 2014</a:t>
                      </a:r>
                      <a:endParaRPr lang="es-ES" sz="1400" b="0" i="0" u="none" strike="noStrike" dirty="0">
                        <a:solidFill>
                          <a:srgbClr val="000000"/>
                        </a:solidFill>
                        <a:latin typeface="Arial"/>
                      </a:endParaRPr>
                    </a:p>
                  </a:txBody>
                  <a:tcPr marL="9525" marR="9525" marT="9525" marB="0" anchor="ctr"/>
                </a:tc>
                <a:tc hMerge="1">
                  <a:txBody>
                    <a:bodyPr/>
                    <a:lstStyle/>
                    <a:p>
                      <a:endParaRPr lang="es-CL"/>
                    </a:p>
                  </a:txBody>
                  <a:tcPr/>
                </a:tc>
                <a:tc gridSpan="2">
                  <a:txBody>
                    <a:bodyPr/>
                    <a:lstStyle/>
                    <a:p>
                      <a:pPr algn="ctr" fontAlgn="b"/>
                      <a:endParaRPr lang="es-ES" sz="1400" u="none" strike="noStrike" dirty="0" smtClean="0"/>
                    </a:p>
                    <a:p>
                      <a:pPr algn="ctr" fontAlgn="b"/>
                      <a:r>
                        <a:rPr lang="es-ES" sz="1400" u="none" strike="noStrike" dirty="0" smtClean="0"/>
                        <a:t>Variación real anual</a:t>
                      </a:r>
                    </a:p>
                    <a:p>
                      <a:pPr algn="ctr" fontAlgn="b"/>
                      <a:r>
                        <a:rPr lang="es-ES" sz="1400" u="none" strike="noStrike" dirty="0" smtClean="0"/>
                        <a:t>III trimestre</a:t>
                      </a:r>
                      <a:r>
                        <a:rPr lang="es-ES" sz="1400" u="none" strike="noStrike" baseline="0" dirty="0" smtClean="0"/>
                        <a:t> </a:t>
                      </a:r>
                      <a:r>
                        <a:rPr lang="es-ES" sz="1400" u="none" strike="noStrike" dirty="0" smtClean="0"/>
                        <a:t>2014 (%)</a:t>
                      </a:r>
                      <a:endParaRPr lang="es-ES" sz="1400" b="0" i="0" u="none" strike="noStrike" dirty="0" smtClean="0">
                        <a:solidFill>
                          <a:srgbClr val="000000"/>
                        </a:solidFill>
                        <a:latin typeface="Arial"/>
                      </a:endParaRPr>
                    </a:p>
                  </a:txBody>
                  <a:tcPr marL="9525" marR="9525" marT="9525" marB="0" anchor="ctr"/>
                </a:tc>
                <a:tc hMerge="1">
                  <a:txBody>
                    <a:bodyPr/>
                    <a:lstStyle/>
                    <a:p>
                      <a:endParaRPr lang="es-CL"/>
                    </a:p>
                  </a:txBody>
                  <a:tcPr/>
                </a:tc>
                <a:tc>
                  <a:txBody>
                    <a:bodyPr/>
                    <a:lstStyle/>
                    <a:p>
                      <a:pPr algn="ctr" fontAlgn="b"/>
                      <a:endParaRPr lang="es-ES" sz="1400" u="none" strike="noStrike" dirty="0" smtClean="0"/>
                    </a:p>
                    <a:p>
                      <a:pPr algn="ctr" fontAlgn="b"/>
                      <a:r>
                        <a:rPr lang="es-ES" sz="1400" u="none" strike="noStrike" dirty="0" smtClean="0"/>
                        <a:t>Porcentaje</a:t>
                      </a:r>
                      <a:r>
                        <a:rPr lang="es-ES" sz="1400" u="none" strike="noStrike" baseline="0" dirty="0" smtClean="0"/>
                        <a:t> de e</a:t>
                      </a:r>
                      <a:r>
                        <a:rPr lang="es-ES" sz="1400" u="none" strike="noStrike" dirty="0" smtClean="0"/>
                        <a:t>jecución</a:t>
                      </a:r>
                    </a:p>
                    <a:p>
                      <a:pPr algn="ctr" fontAlgn="b"/>
                      <a:r>
                        <a:rPr lang="es-ES" sz="1400" u="none" strike="noStrike" dirty="0" smtClean="0"/>
                        <a:t>III trimestre 2014 (%)</a:t>
                      </a:r>
                      <a:endParaRPr lang="es-ES" sz="1400" b="0" i="0" u="none" strike="noStrike" dirty="0" smtClean="0">
                        <a:solidFill>
                          <a:srgbClr val="000000"/>
                        </a:solidFill>
                        <a:latin typeface="Arial"/>
                      </a:endParaRPr>
                    </a:p>
                  </a:txBody>
                  <a:tcPr marL="9525" marR="9525" marT="9525" marB="0" anchor="ctr"/>
                </a:tc>
              </a:tr>
              <a:tr h="357810">
                <a:tc>
                  <a:txBody>
                    <a:bodyPr/>
                    <a:lstStyle/>
                    <a:p>
                      <a:pPr lvl="1" algn="l" fontAlgn="b"/>
                      <a:r>
                        <a:rPr lang="es-CL" sz="1400" b="1" i="0" u="none" strike="noStrike" dirty="0">
                          <a:solidFill>
                            <a:srgbClr val="000000"/>
                          </a:solidFill>
                          <a:latin typeface="+mn-lt"/>
                        </a:rPr>
                        <a:t>Vivienda</a:t>
                      </a:r>
                    </a:p>
                  </a:txBody>
                  <a:tcPr marL="9525" marR="9525" marT="9525" marB="0" anchor="ctr"/>
                </a:tc>
                <a:tc>
                  <a:txBody>
                    <a:bodyPr/>
                    <a:lstStyle/>
                    <a:p>
                      <a:pPr algn="r" fontAlgn="b"/>
                      <a:r>
                        <a:rPr lang="es-CL" sz="1400" b="0" i="0" u="none" strike="noStrike" dirty="0">
                          <a:solidFill>
                            <a:srgbClr val="000000"/>
                          </a:solidFill>
                          <a:latin typeface="+mn-lt"/>
                        </a:rPr>
                        <a:t>1.280.390</a:t>
                      </a:r>
                    </a:p>
                  </a:txBody>
                  <a:tcPr marL="9525" marR="9525" marT="9525" marB="0" anchor="ctr"/>
                </a:tc>
                <a:tc>
                  <a:txBody>
                    <a:bodyPr/>
                    <a:lstStyle/>
                    <a:p>
                      <a:pPr algn="r" fontAlgn="b"/>
                      <a:r>
                        <a:rPr lang="es-CL" sz="1400" b="0" i="0" u="none" strike="noStrike" dirty="0" smtClean="0">
                          <a:solidFill>
                            <a:srgbClr val="000000"/>
                          </a:solidFill>
                          <a:latin typeface="+mn-lt"/>
                        </a:rPr>
                        <a:t>973.935</a:t>
                      </a:r>
                      <a:endParaRPr lang="es-CL" sz="1400" b="0" i="0" u="none" strike="noStrike" dirty="0">
                        <a:solidFill>
                          <a:srgbClr val="000000"/>
                        </a:solidFill>
                        <a:latin typeface="+mn-lt"/>
                      </a:endParaRPr>
                    </a:p>
                  </a:txBody>
                  <a:tcPr marL="9525" marR="9525" marT="9525"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solidFill>
                            <a:srgbClr val="000000"/>
                          </a:solidFill>
                          <a:latin typeface="+mn-lt"/>
                        </a:rPr>
                        <a:t>-6,2</a:t>
                      </a:r>
                      <a:endParaRPr lang="es-CL" sz="1400" b="0" i="0" u="none" strike="noStrike" dirty="0">
                        <a:solidFill>
                          <a:srgbClr val="000000"/>
                        </a:solidFill>
                        <a:latin typeface="+mn-lt"/>
                      </a:endParaRPr>
                    </a:p>
                  </a:txBody>
                  <a:tcPr marL="9525" marR="9525" marT="9525"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solidFill>
                            <a:srgbClr val="000000"/>
                          </a:solidFill>
                          <a:latin typeface="+mn-lt"/>
                        </a:rPr>
                        <a:t>76,1</a:t>
                      </a:r>
                      <a:endParaRPr lang="es-CL" sz="1400" b="0" i="0" u="none" strike="noStrike" dirty="0">
                        <a:solidFill>
                          <a:srgbClr val="000000"/>
                        </a:solidFill>
                        <a:latin typeface="+mn-lt"/>
                      </a:endParaRPr>
                    </a:p>
                  </a:txBody>
                  <a:tcPr marL="9525" marR="9525" marT="9525" marB="0" anchor="ctr"/>
                </a:tc>
              </a:tr>
              <a:tr h="357810">
                <a:tc>
                  <a:txBody>
                    <a:bodyPr/>
                    <a:lstStyle/>
                    <a:p>
                      <a:pPr lvl="1" algn="l" fontAlgn="b"/>
                      <a:r>
                        <a:rPr lang="es-CL" sz="1400" b="1" i="0" u="none" strike="noStrike" dirty="0">
                          <a:solidFill>
                            <a:srgbClr val="000000"/>
                          </a:solidFill>
                          <a:latin typeface="+mn-lt"/>
                        </a:rPr>
                        <a:t>Obras Públicas</a:t>
                      </a:r>
                    </a:p>
                  </a:txBody>
                  <a:tcPr marL="9525" marR="9525" marT="9525" marB="0" anchor="ctr"/>
                </a:tc>
                <a:tc>
                  <a:txBody>
                    <a:bodyPr/>
                    <a:lstStyle/>
                    <a:p>
                      <a:pPr algn="r" fontAlgn="b"/>
                      <a:r>
                        <a:rPr lang="es-CL" sz="1400" b="0" i="0" u="none" strike="noStrike" dirty="0">
                          <a:solidFill>
                            <a:srgbClr val="000000"/>
                          </a:solidFill>
                          <a:latin typeface="+mn-lt"/>
                        </a:rPr>
                        <a:t>1.687.969</a:t>
                      </a:r>
                    </a:p>
                  </a:txBody>
                  <a:tcPr marL="9525" marR="9525" marT="9525" marB="0" anchor="ctr"/>
                </a:tc>
                <a:tc>
                  <a:txBody>
                    <a:bodyPr/>
                    <a:lstStyle/>
                    <a:p>
                      <a:pPr algn="r" fontAlgn="b"/>
                      <a:r>
                        <a:rPr lang="es-CL" sz="1400" b="0" i="0" u="none" strike="noStrike" dirty="0" smtClean="0">
                          <a:solidFill>
                            <a:srgbClr val="000000"/>
                          </a:solidFill>
                          <a:latin typeface="+mn-lt"/>
                        </a:rPr>
                        <a:t>1.097.903</a:t>
                      </a:r>
                      <a:endParaRPr lang="es-CL" sz="1400" b="0" i="0" u="none" strike="noStrike" dirty="0">
                        <a:solidFill>
                          <a:srgbClr val="000000"/>
                        </a:solidFill>
                        <a:latin typeface="+mn-lt"/>
                      </a:endParaRPr>
                    </a:p>
                  </a:txBody>
                  <a:tcPr marL="9525" marR="9525" marT="9525"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solidFill>
                            <a:srgbClr val="000000"/>
                          </a:solidFill>
                          <a:latin typeface="+mn-lt"/>
                        </a:rPr>
                        <a:t>6,3</a:t>
                      </a:r>
                      <a:endParaRPr lang="es-CL" sz="1400" b="0" i="0" u="none" strike="noStrike" dirty="0">
                        <a:solidFill>
                          <a:srgbClr val="000000"/>
                        </a:solidFill>
                        <a:latin typeface="+mn-lt"/>
                      </a:endParaRPr>
                    </a:p>
                  </a:txBody>
                  <a:tcPr marL="9525" marR="9525" marT="9525"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solidFill>
                            <a:srgbClr val="000000"/>
                          </a:solidFill>
                          <a:latin typeface="+mn-lt"/>
                        </a:rPr>
                        <a:t>65,0</a:t>
                      </a:r>
                      <a:endParaRPr lang="es-CL" sz="1400" b="0" i="0" u="none" strike="noStrike" dirty="0">
                        <a:solidFill>
                          <a:srgbClr val="000000"/>
                        </a:solidFill>
                        <a:latin typeface="+mn-lt"/>
                      </a:endParaRPr>
                    </a:p>
                  </a:txBody>
                  <a:tcPr marL="9525" marR="9525" marT="9525" marB="0" anchor="ctr"/>
                </a:tc>
              </a:tr>
              <a:tr h="357810">
                <a:tc>
                  <a:txBody>
                    <a:bodyPr/>
                    <a:lstStyle/>
                    <a:p>
                      <a:pPr lvl="1" algn="l" fontAlgn="b"/>
                      <a:r>
                        <a:rPr lang="es-CL" sz="1400" b="1" i="0" u="none" strike="noStrike" dirty="0">
                          <a:solidFill>
                            <a:srgbClr val="000000"/>
                          </a:solidFill>
                          <a:latin typeface="+mn-lt"/>
                        </a:rPr>
                        <a:t>Interior</a:t>
                      </a:r>
                    </a:p>
                  </a:txBody>
                  <a:tcPr marL="9525" marR="9525" marT="9525" marB="0" anchor="ctr"/>
                </a:tc>
                <a:tc>
                  <a:txBody>
                    <a:bodyPr/>
                    <a:lstStyle/>
                    <a:p>
                      <a:pPr algn="r" fontAlgn="b"/>
                      <a:r>
                        <a:rPr lang="es-CL" sz="1400" b="0" i="0" u="none" strike="noStrike" dirty="0">
                          <a:solidFill>
                            <a:srgbClr val="000000"/>
                          </a:solidFill>
                          <a:latin typeface="+mn-lt"/>
                        </a:rPr>
                        <a:t>1.040.849</a:t>
                      </a:r>
                    </a:p>
                  </a:txBody>
                  <a:tcPr marL="9525" marR="9525" marT="9525" marB="0" anchor="ctr"/>
                </a:tc>
                <a:tc>
                  <a:txBody>
                    <a:bodyPr/>
                    <a:lstStyle/>
                    <a:p>
                      <a:pPr algn="r" fontAlgn="b"/>
                      <a:r>
                        <a:rPr lang="es-CL" sz="1400" b="0" i="0" u="none" strike="noStrike" dirty="0" smtClean="0">
                          <a:solidFill>
                            <a:srgbClr val="000000"/>
                          </a:solidFill>
                          <a:latin typeface="+mn-lt"/>
                        </a:rPr>
                        <a:t>642.848</a:t>
                      </a:r>
                      <a:endParaRPr lang="es-CL" sz="1400" b="0" i="0" u="none" strike="noStrike" dirty="0">
                        <a:solidFill>
                          <a:srgbClr val="000000"/>
                        </a:solidFill>
                        <a:latin typeface="+mn-lt"/>
                      </a:endParaRPr>
                    </a:p>
                  </a:txBody>
                  <a:tcPr marL="9525" marR="9525" marT="9525"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solidFill>
                            <a:srgbClr val="000000"/>
                          </a:solidFill>
                          <a:latin typeface="+mn-lt"/>
                        </a:rPr>
                        <a:t>0,3</a:t>
                      </a:r>
                      <a:endParaRPr lang="es-CL" sz="1400" b="0" i="0" u="none" strike="noStrike" dirty="0">
                        <a:solidFill>
                          <a:srgbClr val="000000"/>
                        </a:solidFill>
                        <a:latin typeface="+mn-lt"/>
                      </a:endParaRPr>
                    </a:p>
                  </a:txBody>
                  <a:tcPr marL="9525" marR="9525" marT="9525"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solidFill>
                            <a:srgbClr val="000000"/>
                          </a:solidFill>
                          <a:latin typeface="+mn-lt"/>
                        </a:rPr>
                        <a:t>61,8</a:t>
                      </a:r>
                      <a:endParaRPr lang="es-CL" sz="1400" b="0" i="0" u="none" strike="noStrike" dirty="0">
                        <a:solidFill>
                          <a:srgbClr val="000000"/>
                        </a:solidFill>
                        <a:latin typeface="+mn-lt"/>
                      </a:endParaRPr>
                    </a:p>
                  </a:txBody>
                  <a:tcPr marL="9525" marR="9525" marT="9525" marB="0" anchor="ctr"/>
                </a:tc>
              </a:tr>
              <a:tr h="357810">
                <a:tc>
                  <a:txBody>
                    <a:bodyPr/>
                    <a:lstStyle/>
                    <a:p>
                      <a:pPr lvl="1" algn="l" fontAlgn="b"/>
                      <a:r>
                        <a:rPr lang="es-CL" sz="1400" b="1" i="0" u="none" strike="noStrike" dirty="0">
                          <a:solidFill>
                            <a:srgbClr val="000000"/>
                          </a:solidFill>
                          <a:latin typeface="+mn-lt"/>
                        </a:rPr>
                        <a:t>Salud</a:t>
                      </a:r>
                    </a:p>
                  </a:txBody>
                  <a:tcPr marL="9525" marR="9525" marT="9525" marB="0" anchor="ctr"/>
                </a:tc>
                <a:tc>
                  <a:txBody>
                    <a:bodyPr/>
                    <a:lstStyle/>
                    <a:p>
                      <a:pPr algn="r" fontAlgn="b"/>
                      <a:r>
                        <a:rPr lang="es-CL" sz="1400" b="0" i="0" u="none" strike="noStrike" dirty="0">
                          <a:solidFill>
                            <a:srgbClr val="000000"/>
                          </a:solidFill>
                          <a:latin typeface="+mn-lt"/>
                        </a:rPr>
                        <a:t>324.423</a:t>
                      </a:r>
                    </a:p>
                  </a:txBody>
                  <a:tcPr marL="9525" marR="9525" marT="9525" marB="0" anchor="ctr"/>
                </a:tc>
                <a:tc>
                  <a:txBody>
                    <a:bodyPr/>
                    <a:lstStyle/>
                    <a:p>
                      <a:pPr algn="r" fontAlgn="b"/>
                      <a:r>
                        <a:rPr lang="es-CL" sz="1400" b="0" i="0" u="none" strike="noStrike" dirty="0" smtClean="0">
                          <a:solidFill>
                            <a:srgbClr val="000000"/>
                          </a:solidFill>
                          <a:latin typeface="+mn-lt"/>
                        </a:rPr>
                        <a:t>140.276</a:t>
                      </a:r>
                      <a:endParaRPr lang="es-CL" sz="1400" b="0" i="0" u="none" strike="noStrike" dirty="0">
                        <a:solidFill>
                          <a:srgbClr val="000000"/>
                        </a:solidFill>
                        <a:latin typeface="+mn-lt"/>
                      </a:endParaRPr>
                    </a:p>
                  </a:txBody>
                  <a:tcPr marL="9525" marR="9525" marT="9525"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solidFill>
                            <a:srgbClr val="000000"/>
                          </a:solidFill>
                          <a:latin typeface="+mn-lt"/>
                        </a:rPr>
                        <a:t>-6,2</a:t>
                      </a:r>
                      <a:endParaRPr lang="es-CL" sz="1400" b="0" i="0" u="none" strike="noStrike" dirty="0">
                        <a:solidFill>
                          <a:srgbClr val="000000"/>
                        </a:solidFill>
                        <a:latin typeface="+mn-lt"/>
                      </a:endParaRPr>
                    </a:p>
                  </a:txBody>
                  <a:tcPr marL="9525" marR="9525" marT="9525"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solidFill>
                            <a:srgbClr val="000000"/>
                          </a:solidFill>
                          <a:latin typeface="+mn-lt"/>
                        </a:rPr>
                        <a:t>43,2</a:t>
                      </a:r>
                      <a:endParaRPr lang="es-CL" sz="1400" b="0" i="0" u="none" strike="noStrike" dirty="0">
                        <a:solidFill>
                          <a:srgbClr val="000000"/>
                        </a:solidFill>
                        <a:latin typeface="+mn-lt"/>
                      </a:endParaRPr>
                    </a:p>
                  </a:txBody>
                  <a:tcPr marL="9525" marR="9525" marT="9525" marB="0" anchor="ctr"/>
                </a:tc>
              </a:tr>
              <a:tr h="357810">
                <a:tc>
                  <a:txBody>
                    <a:bodyPr/>
                    <a:lstStyle/>
                    <a:p>
                      <a:pPr lvl="1" algn="l" fontAlgn="b"/>
                      <a:r>
                        <a:rPr lang="es-CL" sz="1400" b="1" i="0" u="none" strike="noStrike" dirty="0">
                          <a:solidFill>
                            <a:srgbClr val="000000"/>
                          </a:solidFill>
                          <a:latin typeface="+mn-lt"/>
                        </a:rPr>
                        <a:t>Educación</a:t>
                      </a:r>
                    </a:p>
                  </a:txBody>
                  <a:tcPr marL="9525" marR="9525" marT="9525" marB="0" anchor="ctr"/>
                </a:tc>
                <a:tc>
                  <a:txBody>
                    <a:bodyPr/>
                    <a:lstStyle/>
                    <a:p>
                      <a:pPr algn="r" fontAlgn="b"/>
                      <a:r>
                        <a:rPr lang="es-CL" sz="1400" b="0" i="0" u="none" strike="noStrike" dirty="0">
                          <a:solidFill>
                            <a:srgbClr val="000000"/>
                          </a:solidFill>
                          <a:latin typeface="+mn-lt"/>
                        </a:rPr>
                        <a:t>342.722</a:t>
                      </a:r>
                    </a:p>
                  </a:txBody>
                  <a:tcPr marL="9525" marR="9525" marT="9525" marB="0" anchor="ctr"/>
                </a:tc>
                <a:tc>
                  <a:txBody>
                    <a:bodyPr/>
                    <a:lstStyle/>
                    <a:p>
                      <a:pPr algn="r" fontAlgn="b"/>
                      <a:r>
                        <a:rPr lang="es-CL" sz="1400" b="0" i="0" u="none" strike="noStrike" dirty="0" smtClean="0">
                          <a:solidFill>
                            <a:srgbClr val="000000"/>
                          </a:solidFill>
                          <a:latin typeface="+mn-lt"/>
                        </a:rPr>
                        <a:t>123.597</a:t>
                      </a:r>
                      <a:endParaRPr lang="es-CL" sz="1400" b="0" i="0" u="none" strike="noStrike" dirty="0">
                        <a:solidFill>
                          <a:srgbClr val="000000"/>
                        </a:solidFill>
                        <a:latin typeface="+mn-lt"/>
                      </a:endParaRPr>
                    </a:p>
                  </a:txBody>
                  <a:tcPr marL="9525" marR="9525" marT="9525" marB="0" anchor="ctr"/>
                </a:tc>
                <a:tc>
                  <a:txBody>
                    <a:bodyPr/>
                    <a:lstStyle/>
                    <a:p>
                      <a:pPr lvl="0" algn="r" fontAlgn="b"/>
                      <a:endParaRPr lang="es-CL" sz="1400" b="0" i="0" u="none" strike="noStrike" dirty="0">
                        <a:latin typeface="+mn-lt"/>
                      </a:endParaRPr>
                    </a:p>
                  </a:txBody>
                  <a:tcPr marL="9525" marR="9525" marT="9525" marB="0" anchor="ctr"/>
                </a:tc>
                <a:tc>
                  <a:txBody>
                    <a:bodyPr/>
                    <a:lstStyle/>
                    <a:p>
                      <a:pPr algn="r" fontAlgn="b"/>
                      <a:r>
                        <a:rPr lang="es-CL" sz="1400" b="0" i="0" u="none" strike="noStrike" dirty="0" smtClean="0">
                          <a:solidFill>
                            <a:srgbClr val="000000"/>
                          </a:solidFill>
                          <a:latin typeface="+mn-lt"/>
                        </a:rPr>
                        <a:t>-20,9</a:t>
                      </a:r>
                      <a:endParaRPr lang="es-CL" sz="1400" b="0" i="0" u="none" strike="noStrike" dirty="0">
                        <a:solidFill>
                          <a:srgbClr val="000000"/>
                        </a:solidFill>
                        <a:latin typeface="+mn-lt"/>
                      </a:endParaRPr>
                    </a:p>
                  </a:txBody>
                  <a:tcPr marL="9525" marR="9525" marT="9525" marB="0" anchor="ctr"/>
                </a:tc>
                <a:tc>
                  <a:txBody>
                    <a:bodyPr/>
                    <a:lstStyle/>
                    <a:p>
                      <a:pPr algn="r" fontAlgn="b"/>
                      <a:endParaRPr lang="es-CL" sz="1400" b="0" i="0" u="none" strike="noStrike" dirty="0">
                        <a:solidFill>
                          <a:srgbClr val="000000"/>
                        </a:solidFill>
                        <a:latin typeface="+mn-lt"/>
                      </a:endParaRPr>
                    </a:p>
                  </a:txBody>
                  <a:tcPr marL="9525" marR="9525" marT="9525" marB="0" anchor="ctr"/>
                </a:tc>
                <a:tc>
                  <a:txBody>
                    <a:bodyPr/>
                    <a:lstStyle/>
                    <a:p>
                      <a:pPr algn="ctr" fontAlgn="b"/>
                      <a:r>
                        <a:rPr lang="es-CL" sz="1400" b="0" i="0" u="none" strike="noStrike" dirty="0" smtClean="0">
                          <a:solidFill>
                            <a:srgbClr val="000000"/>
                          </a:solidFill>
                          <a:latin typeface="+mn-lt"/>
                        </a:rPr>
                        <a:t>36,1</a:t>
                      </a:r>
                      <a:endParaRPr lang="es-CL" sz="1400" b="0" i="0" u="none" strike="noStrike" dirty="0">
                        <a:solidFill>
                          <a:srgbClr val="000000"/>
                        </a:solidFill>
                        <a:latin typeface="+mn-lt"/>
                      </a:endParaRPr>
                    </a:p>
                  </a:txBody>
                  <a:tcPr marL="9525" marR="9525" marT="9525" marB="0" anchor="ctr"/>
                </a:tc>
              </a:tr>
            </a:tbl>
          </a:graphicData>
        </a:graphic>
      </p:graphicFrame>
      <p:sp>
        <p:nvSpPr>
          <p:cNvPr id="8" name="7 CuadroTexto"/>
          <p:cNvSpPr txBox="1"/>
          <p:nvPr/>
        </p:nvSpPr>
        <p:spPr>
          <a:xfrm>
            <a:off x="467543" y="5733256"/>
            <a:ext cx="7849369" cy="646331"/>
          </a:xfrm>
          <a:prstGeom prst="rect">
            <a:avLst/>
          </a:prstGeom>
          <a:noFill/>
        </p:spPr>
        <p:txBody>
          <a:bodyPr wrap="square" rtlCol="0">
            <a:spAutoFit/>
          </a:bodyPr>
          <a:lstStyle/>
          <a:p>
            <a:pPr algn="just"/>
            <a:r>
              <a:rPr lang="es-CL" sz="1200" dirty="0" smtClean="0">
                <a:latin typeface="+mn-lt"/>
              </a:rPr>
              <a:t>(1) Luego de la clasificación por mayor gasto aprobado en la Ley de Presupuestos 2014, se ordenan descendentemente por porcentaje de ejecución en el tercer trimestre 2014. El Gasto de Capital aprobado de estos 5 ministerios representa un 88,0% del Gasto de Capital total aprobado en la Ley de Presupuestos 2014.</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0"/>
            <a:ext cx="8452048" cy="1143000"/>
          </a:xfrm>
        </p:spPr>
        <p:txBody>
          <a:bodyPr/>
          <a:lstStyle/>
          <a:p>
            <a:r>
              <a:rPr lang="es-CL" sz="2000" b="1" dirty="0" smtClean="0"/>
              <a:t>Gasto ejecutado inversiones </a:t>
            </a:r>
            <a:br>
              <a:rPr lang="es-CL" sz="2000" b="1" dirty="0" smtClean="0"/>
            </a:br>
            <a:r>
              <a:rPr lang="es-CL" sz="2000" b="1" dirty="0" smtClean="0"/>
              <a:t>Gobiernos Regionales al tercer trimestre 2014</a:t>
            </a:r>
            <a:br>
              <a:rPr lang="es-CL" sz="2000" b="1" dirty="0" smtClean="0"/>
            </a:br>
            <a:r>
              <a:rPr lang="es-CL" sz="1800" dirty="0" smtClean="0"/>
              <a:t>(millones de pesos y % de ejecución sobre Ley Vigente)</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19</a:t>
            </a:fld>
            <a:endParaRPr lang="en-US"/>
          </a:p>
        </p:txBody>
      </p:sp>
      <p:sp>
        <p:nvSpPr>
          <p:cNvPr id="13" name="12 CuadroTexto"/>
          <p:cNvSpPr txBox="1"/>
          <p:nvPr/>
        </p:nvSpPr>
        <p:spPr>
          <a:xfrm>
            <a:off x="1187624" y="6381328"/>
            <a:ext cx="1954574" cy="307777"/>
          </a:xfrm>
          <a:prstGeom prst="rect">
            <a:avLst/>
          </a:prstGeom>
          <a:noFill/>
        </p:spPr>
        <p:txBody>
          <a:bodyPr wrap="none" rtlCol="0">
            <a:spAutoFit/>
          </a:bodyPr>
          <a:lstStyle/>
          <a:p>
            <a:r>
              <a:rPr lang="es-CL" sz="1400" dirty="0" smtClean="0">
                <a:latin typeface="+mn-lt"/>
              </a:rPr>
              <a:t>(a) No incluye </a:t>
            </a:r>
            <a:r>
              <a:rPr lang="es-CL" sz="1400" dirty="0" err="1" smtClean="0">
                <a:latin typeface="+mn-lt"/>
              </a:rPr>
              <a:t>Fondema</a:t>
            </a:r>
            <a:r>
              <a:rPr lang="es-CL" sz="1400" dirty="0" smtClean="0">
                <a:latin typeface="+mn-lt"/>
              </a:rPr>
              <a:t>.</a:t>
            </a:r>
            <a:endParaRPr lang="es-ES" sz="1400" dirty="0">
              <a:latin typeface="+mn-lt"/>
            </a:endParaRPr>
          </a:p>
        </p:txBody>
      </p:sp>
      <p:graphicFrame>
        <p:nvGraphicFramePr>
          <p:cNvPr id="6" name="5 Tabla"/>
          <p:cNvGraphicFramePr>
            <a:graphicFrameLocks noGrp="1"/>
          </p:cNvGraphicFramePr>
          <p:nvPr/>
        </p:nvGraphicFramePr>
        <p:xfrm>
          <a:off x="1187624" y="1311484"/>
          <a:ext cx="5760640" cy="5069844"/>
        </p:xfrm>
        <a:graphic>
          <a:graphicData uri="http://schemas.openxmlformats.org/drawingml/2006/table">
            <a:tbl>
              <a:tblPr/>
              <a:tblGrid>
                <a:gridCol w="1628503"/>
                <a:gridCol w="1997581"/>
                <a:gridCol w="2134556"/>
              </a:tblGrid>
              <a:tr h="207318">
                <a:tc>
                  <a:txBody>
                    <a:bodyPr/>
                    <a:lstStyle/>
                    <a:p>
                      <a:pPr algn="l" rtl="0" fontAlgn="b"/>
                      <a:r>
                        <a:rPr lang="es-ES" sz="1400" b="0" i="0" u="none" strike="noStrike" dirty="0">
                          <a:solidFill>
                            <a:srgbClr val="FFFFFF"/>
                          </a:solidFill>
                          <a:latin typeface="Calibri"/>
                        </a:rPr>
                        <a:t> </a:t>
                      </a:r>
                    </a:p>
                  </a:txBody>
                  <a:tcPr marL="7068" marR="7068" marT="7068" marB="0" anchor="b">
                    <a:lnL w="6350" cap="flat" cmpd="sng" algn="ctr">
                      <a:solidFill>
                        <a:srgbClr val="4F81BD"/>
                      </a:solidFill>
                      <a:prstDash val="solid"/>
                      <a:round/>
                      <a:headEnd type="none" w="med" len="med"/>
                      <a:tailEnd type="none" w="med" len="med"/>
                    </a:lnL>
                    <a:lnR>
                      <a:noFill/>
                    </a:lnR>
                    <a:lnT w="635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Millones  de pesos</a:t>
                      </a:r>
                    </a:p>
                  </a:txBody>
                  <a:tcPr marL="7068" marR="7068" marT="7068" marB="0" anchor="b">
                    <a:lnL>
                      <a:noFill/>
                    </a:lnL>
                    <a:lnR>
                      <a:noFill/>
                    </a:lnR>
                    <a:lnT w="635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 de Ejecución</a:t>
                      </a:r>
                    </a:p>
                  </a:txBody>
                  <a:tcPr marL="7068" marR="7068" marT="7068" marB="0" anchor="b">
                    <a:lnL>
                      <a:noFill/>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a:noFill/>
                    </a:lnB>
                    <a:solidFill>
                      <a:srgbClr val="4F81BD"/>
                    </a:solidFill>
                  </a:tcPr>
                </a:tc>
              </a:tr>
              <a:tr h="207318">
                <a:tc>
                  <a:txBody>
                    <a:bodyPr/>
                    <a:lstStyle/>
                    <a:p>
                      <a:pPr algn="ctr" rtl="0" fontAlgn="b"/>
                      <a:r>
                        <a:rPr lang="es-ES" sz="1400" b="1" i="0" u="none" strike="noStrike">
                          <a:solidFill>
                            <a:srgbClr val="FFFFFF"/>
                          </a:solidFill>
                          <a:latin typeface="Calibri"/>
                        </a:rPr>
                        <a:t>Regiones</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solidFill>
                      <a:srgbClr val="4F81BD"/>
                    </a:solidFill>
                  </a:tcPr>
                </a:tc>
                <a:tc>
                  <a:txBody>
                    <a:bodyPr/>
                    <a:lstStyle/>
                    <a:p>
                      <a:pPr algn="ctr" rtl="0" fontAlgn="b"/>
                      <a:r>
                        <a:rPr lang="es-ES" sz="1400" b="0" i="0" u="none" strike="noStrike">
                          <a:solidFill>
                            <a:srgbClr val="FFFFFF"/>
                          </a:solidFill>
                          <a:latin typeface="Calibri"/>
                        </a:rPr>
                        <a:t>Acumulado </a:t>
                      </a:r>
                    </a:p>
                  </a:txBody>
                  <a:tcPr marL="7068" marR="7068" marT="7068" marB="0" anchor="b">
                    <a:lnL>
                      <a:noFill/>
                    </a:lnL>
                    <a:lnR>
                      <a:noFill/>
                    </a:lnR>
                    <a:lnT>
                      <a:noFill/>
                    </a:lnT>
                    <a:lnB>
                      <a:noFill/>
                    </a:lnB>
                    <a:solidFill>
                      <a:srgbClr val="4F81BD"/>
                    </a:solidFill>
                  </a:tcPr>
                </a:tc>
                <a:tc>
                  <a:txBody>
                    <a:bodyPr/>
                    <a:lstStyle/>
                    <a:p>
                      <a:pPr algn="ctr" rtl="0" fontAlgn="b"/>
                      <a:r>
                        <a:rPr lang="es-ES" sz="1400" b="0" i="0" u="none" strike="noStrike">
                          <a:solidFill>
                            <a:srgbClr val="FFFFFF"/>
                          </a:solidFill>
                          <a:latin typeface="Calibri"/>
                        </a:rPr>
                        <a:t>Acumulado </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solidFill>
                      <a:srgbClr val="4F81BD"/>
                    </a:solidFill>
                  </a:tcPr>
                </a:tc>
              </a:tr>
              <a:tr h="207318">
                <a:tc>
                  <a:txBody>
                    <a:bodyPr/>
                    <a:lstStyle/>
                    <a:p>
                      <a:pPr algn="l" rtl="0" fontAlgn="b"/>
                      <a:r>
                        <a:rPr lang="es-ES" sz="1400" b="0" i="0" u="none" strike="noStrike">
                          <a:solidFill>
                            <a:srgbClr val="FFFFFF"/>
                          </a:solidFill>
                          <a:latin typeface="Calibri"/>
                        </a:rPr>
                        <a:t> </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solidFill>
                      <a:srgbClr val="4F81BD"/>
                    </a:solidFill>
                  </a:tcPr>
                </a:tc>
                <a:tc>
                  <a:txBody>
                    <a:bodyPr/>
                    <a:lstStyle/>
                    <a:p>
                      <a:pPr algn="ctr" rtl="0" fontAlgn="b"/>
                      <a:r>
                        <a:rPr lang="es-ES" sz="1400" b="0" i="0" u="none" strike="noStrike">
                          <a:solidFill>
                            <a:srgbClr val="FFFFFF"/>
                          </a:solidFill>
                          <a:latin typeface="Calibri"/>
                        </a:rPr>
                        <a:t>Sep-14</a:t>
                      </a:r>
                    </a:p>
                  </a:txBody>
                  <a:tcPr marL="7068" marR="7068" marT="7068" marB="0" anchor="b">
                    <a:lnL>
                      <a:noFill/>
                    </a:lnL>
                    <a:lnR>
                      <a:noFill/>
                    </a:lnR>
                    <a:lnT>
                      <a:noFill/>
                    </a:lnT>
                    <a:lnB>
                      <a:noFill/>
                    </a:lnB>
                    <a:solidFill>
                      <a:srgbClr val="4F81BD"/>
                    </a:solidFill>
                  </a:tcPr>
                </a:tc>
                <a:tc>
                  <a:txBody>
                    <a:bodyPr/>
                    <a:lstStyle/>
                    <a:p>
                      <a:pPr algn="ctr" rtl="0" fontAlgn="b"/>
                      <a:r>
                        <a:rPr lang="es-ES" sz="1400" b="0" i="0" u="none" strike="noStrike" dirty="0">
                          <a:solidFill>
                            <a:srgbClr val="FFFFFF"/>
                          </a:solidFill>
                          <a:latin typeface="Calibri"/>
                        </a:rPr>
                        <a:t>Sep-14</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solidFill>
                      <a:srgbClr val="4F81BD"/>
                    </a:solidFill>
                  </a:tcPr>
                </a:tc>
              </a:tr>
              <a:tr h="207318">
                <a:tc>
                  <a:txBody>
                    <a:bodyPr/>
                    <a:lstStyle/>
                    <a:p>
                      <a:pPr algn="l" rtl="0" fontAlgn="b"/>
                      <a:r>
                        <a:rPr lang="es-ES" sz="1400" b="0" i="0" u="none" strike="noStrike">
                          <a:solidFill>
                            <a:srgbClr val="000000"/>
                          </a:solidFill>
                          <a:latin typeface="Calibri"/>
                        </a:rPr>
                        <a:t> </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l" fontAlgn="b"/>
                      <a:endParaRPr lang="es-ES" sz="1400" b="0" i="0" u="none" strike="noStrike">
                        <a:solidFill>
                          <a:srgbClr val="000000"/>
                        </a:solidFill>
                        <a:latin typeface="Calibri"/>
                      </a:endParaRPr>
                    </a:p>
                  </a:txBody>
                  <a:tcPr marL="7068" marR="7068" marT="7068" marB="0" anchor="b">
                    <a:lnL>
                      <a:noFill/>
                    </a:lnL>
                    <a:lnR>
                      <a:noFill/>
                    </a:lnR>
                    <a:lnT>
                      <a:noFill/>
                    </a:lnT>
                    <a:lnB>
                      <a:noFill/>
                    </a:lnB>
                  </a:tcPr>
                </a:tc>
                <a:tc>
                  <a:txBody>
                    <a:bodyPr/>
                    <a:lstStyle/>
                    <a:p>
                      <a:pPr algn="l" rtl="0" fontAlgn="b"/>
                      <a:r>
                        <a:rPr lang="es-ES" sz="1400" b="0" i="0" u="none" strike="noStrike">
                          <a:solidFill>
                            <a:srgbClr val="000000"/>
                          </a:solidFill>
                          <a:latin typeface="Calibri"/>
                        </a:rPr>
                        <a:t> </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I</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19.906</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60,0</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II</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48.006</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71,6</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III</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27.719</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64,9</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IV</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38.242</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74,3</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dirty="0">
                          <a:solidFill>
                            <a:srgbClr val="000000"/>
                          </a:solidFill>
                          <a:latin typeface="Calibri"/>
                        </a:rPr>
                        <a:t>V</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dirty="0">
                          <a:solidFill>
                            <a:srgbClr val="000000"/>
                          </a:solidFill>
                          <a:latin typeface="Calibri"/>
                        </a:rPr>
                        <a:t>35.729</a:t>
                      </a:r>
                    </a:p>
                  </a:txBody>
                  <a:tcPr marL="7068" marR="7068" marT="7068" marB="0" anchor="b">
                    <a:lnL>
                      <a:noFill/>
                    </a:lnL>
                    <a:lnR>
                      <a:noFill/>
                    </a:lnR>
                    <a:lnT>
                      <a:noFill/>
                    </a:lnT>
                    <a:lnB>
                      <a:noFill/>
                    </a:lnB>
                  </a:tcPr>
                </a:tc>
                <a:tc>
                  <a:txBody>
                    <a:bodyPr/>
                    <a:lstStyle/>
                    <a:p>
                      <a:pPr algn="ctr" rtl="0" fontAlgn="b"/>
                      <a:r>
                        <a:rPr lang="es-ES" sz="1400" b="0" i="0" u="none" strike="noStrike" dirty="0" smtClean="0">
                          <a:solidFill>
                            <a:srgbClr val="000000"/>
                          </a:solidFill>
                          <a:latin typeface="Calibri"/>
                        </a:rPr>
                        <a:t>57,0</a:t>
                      </a:r>
                      <a:endParaRPr lang="es-ES" sz="1400" b="0" i="0" u="none" strike="noStrike" dirty="0">
                        <a:solidFill>
                          <a:srgbClr val="000000"/>
                        </a:solidFill>
                        <a:latin typeface="Calibri"/>
                      </a:endParaRP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VI</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33.665</a:t>
                      </a:r>
                    </a:p>
                  </a:txBody>
                  <a:tcPr marL="7068" marR="7068" marT="7068" marB="0" anchor="b">
                    <a:lnL>
                      <a:noFill/>
                    </a:lnL>
                    <a:lnR>
                      <a:noFill/>
                    </a:lnR>
                    <a:lnT>
                      <a:noFill/>
                    </a:lnT>
                    <a:lnB>
                      <a:noFill/>
                    </a:lnB>
                  </a:tcPr>
                </a:tc>
                <a:tc>
                  <a:txBody>
                    <a:bodyPr/>
                    <a:lstStyle/>
                    <a:p>
                      <a:pPr algn="ctr" rtl="0" fontAlgn="b"/>
                      <a:r>
                        <a:rPr lang="es-ES" sz="1400" b="0" i="0" u="none" strike="noStrike" dirty="0">
                          <a:solidFill>
                            <a:srgbClr val="000000"/>
                          </a:solidFill>
                          <a:latin typeface="Calibri"/>
                        </a:rPr>
                        <a:t>66,9</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VII  </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34.705</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59,5</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VIII</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69.741</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80,2</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IX</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47.521</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66,5</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X</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50.902</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68,5</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XI</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27.516</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72,4</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XII </a:t>
                      </a:r>
                      <a:r>
                        <a:rPr lang="es-ES" sz="1400" b="0" i="0" u="none" strike="noStrike">
                          <a:solidFill>
                            <a:srgbClr val="000000"/>
                          </a:solidFill>
                          <a:latin typeface="Calibri"/>
                        </a:rPr>
                        <a:t>(a)</a:t>
                      </a:r>
                      <a:r>
                        <a:rPr lang="es-ES" sz="1400" b="1" i="0" u="none" strike="noStrike">
                          <a:solidFill>
                            <a:srgbClr val="000000"/>
                          </a:solidFill>
                          <a:latin typeface="Calibri"/>
                        </a:rPr>
                        <a:t> </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23.545</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65,9</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RM</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66.998</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63,3</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XIV</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21.323</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54,2</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XV</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ctr" rtl="0" fontAlgn="b"/>
                      <a:r>
                        <a:rPr lang="es-ES" sz="1400" b="0" i="0" u="none" strike="noStrike">
                          <a:solidFill>
                            <a:srgbClr val="000000"/>
                          </a:solidFill>
                          <a:latin typeface="Calibri"/>
                        </a:rPr>
                        <a:t>15.047</a:t>
                      </a:r>
                    </a:p>
                  </a:txBody>
                  <a:tcPr marL="7068" marR="7068" marT="7068" marB="0" anchor="b">
                    <a:lnL>
                      <a:noFill/>
                    </a:lnL>
                    <a:lnR>
                      <a:noFill/>
                    </a:lnR>
                    <a:lnT>
                      <a:noFill/>
                    </a:lnT>
                    <a:lnB>
                      <a:noFill/>
                    </a:lnB>
                  </a:tcPr>
                </a:tc>
                <a:tc>
                  <a:txBody>
                    <a:bodyPr/>
                    <a:lstStyle/>
                    <a:p>
                      <a:pPr algn="ctr" rtl="0" fontAlgn="b"/>
                      <a:r>
                        <a:rPr lang="es-ES" sz="1400" b="0" i="0" u="none" strike="noStrike">
                          <a:solidFill>
                            <a:srgbClr val="000000"/>
                          </a:solidFill>
                          <a:latin typeface="Calibri"/>
                        </a:rPr>
                        <a:t>67,8</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180000">
                <a:tc>
                  <a:txBody>
                    <a:bodyPr/>
                    <a:lstStyle/>
                    <a:p>
                      <a:pPr algn="ctr" rtl="0" fontAlgn="b"/>
                      <a:r>
                        <a:rPr lang="es-ES" sz="1400" b="1" i="0" u="none" strike="noStrike" dirty="0">
                          <a:solidFill>
                            <a:srgbClr val="000000"/>
                          </a:solidFill>
                          <a:latin typeface="Calibri"/>
                        </a:rPr>
                        <a:t> </a:t>
                      </a:r>
                    </a:p>
                  </a:txBody>
                  <a:tcPr marL="7068" marR="7068" marT="7068" marB="0" anchor="b">
                    <a:lnL w="6350" cap="flat" cmpd="sng" algn="ctr">
                      <a:solidFill>
                        <a:srgbClr val="4F81BD"/>
                      </a:solidFill>
                      <a:prstDash val="solid"/>
                      <a:round/>
                      <a:headEnd type="none" w="med" len="med"/>
                      <a:tailEnd type="none" w="med" len="med"/>
                    </a:lnL>
                    <a:lnR>
                      <a:noFill/>
                    </a:lnR>
                    <a:lnT>
                      <a:noFill/>
                    </a:lnT>
                    <a:lnB>
                      <a:noFill/>
                    </a:lnB>
                  </a:tcPr>
                </a:tc>
                <a:tc>
                  <a:txBody>
                    <a:bodyPr/>
                    <a:lstStyle/>
                    <a:p>
                      <a:pPr algn="l" fontAlgn="b"/>
                      <a:endParaRPr lang="es-ES" sz="1400" b="0" i="0" u="none" strike="noStrike">
                        <a:solidFill>
                          <a:srgbClr val="000000"/>
                        </a:solidFill>
                        <a:latin typeface="Calibri"/>
                      </a:endParaRPr>
                    </a:p>
                  </a:txBody>
                  <a:tcPr marL="7068" marR="7068" marT="7068" marB="0" anchor="b">
                    <a:lnL>
                      <a:noFill/>
                    </a:lnL>
                    <a:lnR>
                      <a:noFill/>
                    </a:lnR>
                    <a:lnT>
                      <a:noFill/>
                    </a:lnT>
                    <a:lnB>
                      <a:noFill/>
                    </a:lnB>
                  </a:tcPr>
                </a:tc>
                <a:tc>
                  <a:txBody>
                    <a:bodyPr/>
                    <a:lstStyle/>
                    <a:p>
                      <a:pPr algn="ctr" rtl="0" fontAlgn="b"/>
                      <a:r>
                        <a:rPr lang="es-ES" sz="1400" b="1" i="0" u="none" strike="noStrike">
                          <a:solidFill>
                            <a:srgbClr val="000000"/>
                          </a:solidFill>
                          <a:latin typeface="Calibri"/>
                        </a:rPr>
                        <a:t> </a:t>
                      </a:r>
                    </a:p>
                  </a:txBody>
                  <a:tcPr marL="7068" marR="7068" marT="7068" marB="0" anchor="b">
                    <a:lnL>
                      <a:noFill/>
                    </a:lnL>
                    <a:lnR w="6350" cap="flat" cmpd="sng" algn="ctr">
                      <a:solidFill>
                        <a:srgbClr val="4F81BD"/>
                      </a:solidFill>
                      <a:prstDash val="solid"/>
                      <a:round/>
                      <a:headEnd type="none" w="med" len="med"/>
                      <a:tailEnd type="none" w="med" len="med"/>
                    </a:lnR>
                    <a:lnT>
                      <a:noFill/>
                    </a:lnT>
                    <a:lnB>
                      <a:noFill/>
                    </a:lnB>
                  </a:tcPr>
                </a:tc>
              </a:tr>
              <a:tr h="207318">
                <a:tc>
                  <a:txBody>
                    <a:bodyPr/>
                    <a:lstStyle/>
                    <a:p>
                      <a:pPr algn="ctr" rtl="0" fontAlgn="b"/>
                      <a:r>
                        <a:rPr lang="es-ES" sz="1400" b="1" i="0" u="none" strike="noStrike">
                          <a:solidFill>
                            <a:srgbClr val="000000"/>
                          </a:solidFill>
                          <a:latin typeface="Calibri"/>
                        </a:rPr>
                        <a:t>TOTAL</a:t>
                      </a:r>
                    </a:p>
                  </a:txBody>
                  <a:tcPr marL="7068" marR="7068" marT="7068" marB="0" anchor="b">
                    <a:lnL w="6350" cap="flat" cmpd="sng" algn="ctr">
                      <a:solidFill>
                        <a:srgbClr val="4F81BD"/>
                      </a:solidFill>
                      <a:prstDash val="solid"/>
                      <a:round/>
                      <a:headEnd type="none" w="med" len="med"/>
                      <a:tailEnd type="none" w="med" len="med"/>
                    </a:lnL>
                    <a:lnR>
                      <a:noFill/>
                    </a:lnR>
                    <a:lnT>
                      <a:noFill/>
                    </a:lnT>
                    <a:lnB w="6350" cap="flat" cmpd="sng" algn="ctr">
                      <a:solidFill>
                        <a:srgbClr val="4F81BD"/>
                      </a:solidFill>
                      <a:prstDash val="solid"/>
                      <a:round/>
                      <a:headEnd type="none" w="med" len="med"/>
                      <a:tailEnd type="none" w="med" len="med"/>
                    </a:lnB>
                    <a:solidFill>
                      <a:srgbClr val="B8CCE4"/>
                    </a:solidFill>
                  </a:tcPr>
                </a:tc>
                <a:tc>
                  <a:txBody>
                    <a:bodyPr/>
                    <a:lstStyle/>
                    <a:p>
                      <a:pPr algn="ctr" rtl="0" fontAlgn="b"/>
                      <a:r>
                        <a:rPr lang="es-ES" sz="1400" b="1" i="0" u="none" strike="noStrike">
                          <a:solidFill>
                            <a:srgbClr val="000000"/>
                          </a:solidFill>
                          <a:latin typeface="Calibri"/>
                        </a:rPr>
                        <a:t>560.565</a:t>
                      </a:r>
                    </a:p>
                  </a:txBody>
                  <a:tcPr marL="7068" marR="7068" marT="7068" marB="0" anchor="b">
                    <a:lnL>
                      <a:noFill/>
                    </a:lnL>
                    <a:lnR>
                      <a:noFill/>
                    </a:lnR>
                    <a:lnT>
                      <a:noFill/>
                    </a:lnT>
                    <a:lnB w="6350" cap="flat" cmpd="sng" algn="ctr">
                      <a:solidFill>
                        <a:srgbClr val="4F81BD"/>
                      </a:solidFill>
                      <a:prstDash val="solid"/>
                      <a:round/>
                      <a:headEnd type="none" w="med" len="med"/>
                      <a:tailEnd type="none" w="med" len="med"/>
                    </a:lnB>
                    <a:solidFill>
                      <a:srgbClr val="B8CCE4"/>
                    </a:solidFill>
                  </a:tcPr>
                </a:tc>
                <a:tc>
                  <a:txBody>
                    <a:bodyPr/>
                    <a:lstStyle/>
                    <a:p>
                      <a:pPr algn="ctr" rtl="0" fontAlgn="b"/>
                      <a:r>
                        <a:rPr lang="es-ES" sz="1400" b="0" i="0" u="none" strike="noStrike">
                          <a:solidFill>
                            <a:srgbClr val="000000"/>
                          </a:solidFill>
                          <a:latin typeface="Calibri"/>
                        </a:rPr>
                        <a:t> </a:t>
                      </a:r>
                      <a:r>
                        <a:rPr lang="es-ES" sz="1400" b="1" i="0" u="none" strike="noStrike">
                          <a:solidFill>
                            <a:srgbClr val="000000"/>
                          </a:solidFill>
                          <a:latin typeface="Calibri"/>
                        </a:rPr>
                        <a:t>66,8</a:t>
                      </a:r>
                      <a:endParaRPr lang="es-ES" sz="1400" b="0" i="0" u="none" strike="noStrike">
                        <a:solidFill>
                          <a:srgbClr val="000000"/>
                        </a:solidFill>
                        <a:latin typeface="Calibri"/>
                      </a:endParaRPr>
                    </a:p>
                  </a:txBody>
                  <a:tcPr marL="7068" marR="7068" marT="7068" marB="0" anchor="b">
                    <a:lnL>
                      <a:noFill/>
                    </a:lnL>
                    <a:lnR w="6350" cap="flat" cmpd="sng" algn="ctr">
                      <a:solidFill>
                        <a:srgbClr val="4F81BD"/>
                      </a:solidFill>
                      <a:prstDash val="solid"/>
                      <a:round/>
                      <a:headEnd type="none" w="med" len="med"/>
                      <a:tailEnd type="none" w="med" len="med"/>
                    </a:lnR>
                    <a:lnT>
                      <a:noFill/>
                    </a:lnT>
                    <a:lnB w="6350" cap="flat" cmpd="sng" algn="ctr">
                      <a:solidFill>
                        <a:srgbClr val="4F81BD"/>
                      </a:solidFill>
                      <a:prstDash val="solid"/>
                      <a:round/>
                      <a:headEnd type="none" w="med" len="med"/>
                      <a:tailEnd type="none" w="med" len="med"/>
                    </a:lnB>
                    <a:solidFill>
                      <a:srgbClr val="B8CCE4"/>
                    </a:solidFill>
                  </a:tcPr>
                </a:tc>
              </a:tr>
              <a:tr h="207318">
                <a:tc>
                  <a:txBody>
                    <a:bodyPr/>
                    <a:lstStyle/>
                    <a:p>
                      <a:pPr algn="ctr" rtl="0" fontAlgn="b"/>
                      <a:r>
                        <a:rPr lang="es-ES" sz="1400" b="1" i="0" u="none" strike="noStrike">
                          <a:solidFill>
                            <a:srgbClr val="000000"/>
                          </a:solidFill>
                          <a:latin typeface="Calibri"/>
                        </a:rPr>
                        <a:t>Variación real  </a:t>
                      </a:r>
                    </a:p>
                  </a:txBody>
                  <a:tcPr marL="7068" marR="7068" marT="7068" marB="0" anchor="b">
                    <a:lnL w="6350" cap="flat" cmpd="sng" algn="ctr">
                      <a:solidFill>
                        <a:srgbClr val="4F81BD"/>
                      </a:solidFill>
                      <a:prstDash val="solid"/>
                      <a:round/>
                      <a:headEnd type="none" w="med" len="med"/>
                      <a:tailEnd type="none" w="med" len="med"/>
                    </a:lnL>
                    <a:lnR>
                      <a:noFill/>
                    </a:lnR>
                    <a:lnT w="6350" cap="flat" cmpd="sng" algn="ctr">
                      <a:solidFill>
                        <a:srgbClr val="4F81BD"/>
                      </a:solidFill>
                      <a:prstDash val="solid"/>
                      <a:round/>
                      <a:headEnd type="none" w="med" len="med"/>
                      <a:tailEnd type="none" w="med" len="med"/>
                    </a:lnT>
                    <a:lnB>
                      <a:noFill/>
                    </a:lnB>
                    <a:solidFill>
                      <a:srgbClr val="B8CCE4"/>
                    </a:solidFill>
                  </a:tcPr>
                </a:tc>
                <a:tc rowSpan="2">
                  <a:txBody>
                    <a:bodyPr/>
                    <a:lstStyle/>
                    <a:p>
                      <a:pPr algn="ctr" rtl="0" fontAlgn="b"/>
                      <a:r>
                        <a:rPr lang="es-ES" sz="1400" b="1" i="0" u="none" strike="noStrike" dirty="0">
                          <a:solidFill>
                            <a:srgbClr val="000000"/>
                          </a:solidFill>
                          <a:latin typeface="Calibri"/>
                        </a:rPr>
                        <a:t>2,0%</a:t>
                      </a:r>
                    </a:p>
                  </a:txBody>
                  <a:tcPr marL="7068" marR="7068" marT="7068" marB="0" anchor="ctr">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B8CCE4"/>
                    </a:solidFill>
                  </a:tcPr>
                </a:tc>
                <a:tc rowSpan="2">
                  <a:txBody>
                    <a:bodyPr/>
                    <a:lstStyle/>
                    <a:p>
                      <a:pPr algn="ctr" fontAlgn="b"/>
                      <a:r>
                        <a:rPr lang="es-ES" sz="1400" b="1" i="0" u="none" strike="noStrike" dirty="0">
                          <a:solidFill>
                            <a:srgbClr val="000000"/>
                          </a:solidFill>
                          <a:latin typeface="Calibri"/>
                        </a:rPr>
                        <a:t> </a:t>
                      </a:r>
                    </a:p>
                  </a:txBody>
                  <a:tcPr marL="7068" marR="7068" marT="7068" marB="0" anchor="b">
                    <a:lnL>
                      <a:noFill/>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B8CCE4"/>
                    </a:solidFill>
                  </a:tcPr>
                </a:tc>
              </a:tr>
              <a:tr h="207318">
                <a:tc>
                  <a:txBody>
                    <a:bodyPr/>
                    <a:lstStyle/>
                    <a:p>
                      <a:pPr algn="ctr" rtl="0" fontAlgn="b"/>
                      <a:r>
                        <a:rPr lang="es-ES" sz="1400" b="1" i="0" u="none" strike="noStrike" dirty="0">
                          <a:solidFill>
                            <a:srgbClr val="000000"/>
                          </a:solidFill>
                          <a:latin typeface="Calibri"/>
                        </a:rPr>
                        <a:t>en 12 meses</a:t>
                      </a:r>
                    </a:p>
                  </a:txBody>
                  <a:tcPr marL="7068" marR="7068" marT="7068" marB="0" anchor="b">
                    <a:lnL w="6350" cap="flat" cmpd="sng" algn="ctr">
                      <a:solidFill>
                        <a:srgbClr val="4F81BD"/>
                      </a:solidFill>
                      <a:prstDash val="solid"/>
                      <a:round/>
                      <a:headEnd type="none" w="med" len="med"/>
                      <a:tailEnd type="none" w="med" len="med"/>
                    </a:lnL>
                    <a:lnR>
                      <a:noFill/>
                    </a:lnR>
                    <a:lnT>
                      <a:noFill/>
                    </a:lnT>
                    <a:lnB w="6350" cap="flat" cmpd="sng" algn="ctr">
                      <a:solidFill>
                        <a:srgbClr val="4F81BD"/>
                      </a:solidFill>
                      <a:prstDash val="solid"/>
                      <a:round/>
                      <a:headEnd type="none" w="med" len="med"/>
                      <a:tailEnd type="none" w="med" len="med"/>
                    </a:lnB>
                    <a:solidFill>
                      <a:srgbClr val="B8CCE4"/>
                    </a:solidFill>
                  </a:tcPr>
                </a:tc>
                <a:tc vMerge="1">
                  <a:txBody>
                    <a:bodyPr/>
                    <a:lstStyle/>
                    <a:p>
                      <a:endParaRPr lang="es-ES"/>
                    </a:p>
                  </a:txBody>
                  <a:tcPr/>
                </a:tc>
                <a:tc vMerge="1">
                  <a:txBody>
                    <a:bodyPr/>
                    <a:lstStyle/>
                    <a:p>
                      <a:endParaRPr lang="es-ES"/>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619672" y="2130425"/>
            <a:ext cx="6697241" cy="1470025"/>
          </a:xfrm>
        </p:spPr>
        <p:txBody>
          <a:bodyPr/>
          <a:lstStyle/>
          <a:p>
            <a:r>
              <a:rPr lang="es-ES_tradnl" b="1" dirty="0" smtClean="0">
                <a:solidFill>
                  <a:schemeClr val="accent1"/>
                </a:solidFill>
              </a:rPr>
              <a:t>Resultado de la gestión al tercer trimestre 2014</a:t>
            </a:r>
            <a:endParaRPr lang="es-ES" b="1" dirty="0"/>
          </a:p>
        </p:txBody>
      </p:sp>
      <p:sp>
        <p:nvSpPr>
          <p:cNvPr id="4" name="3 Marcador de número de diapositiva"/>
          <p:cNvSpPr>
            <a:spLocks noGrp="1"/>
          </p:cNvSpPr>
          <p:nvPr>
            <p:ph type="sldNum" sz="quarter" idx="12"/>
          </p:nvPr>
        </p:nvSpPr>
        <p:spPr/>
        <p:txBody>
          <a:bodyPr/>
          <a:lstStyle/>
          <a:p>
            <a:fld id="{21C40647-8D08-4959-A7DF-2D46E3B702B0}"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844824"/>
            <a:ext cx="7489329" cy="2448272"/>
          </a:xfrm>
        </p:spPr>
        <p:txBody>
          <a:bodyPr/>
          <a:lstStyle/>
          <a:p>
            <a:r>
              <a:rPr lang="es-ES_tradnl" b="1" dirty="0" smtClean="0">
                <a:solidFill>
                  <a:schemeClr val="accent1"/>
                </a:solidFill>
              </a:rPr>
              <a:t>Activos y Pasivos Financieros</a:t>
            </a:r>
            <a:endParaRPr lang="es-ES"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27384"/>
            <a:ext cx="8452048" cy="1143000"/>
          </a:xfrm>
        </p:spPr>
        <p:txBody>
          <a:bodyPr/>
          <a:lstStyle/>
          <a:p>
            <a:r>
              <a:rPr lang="es-CL" sz="2000" b="1" dirty="0" smtClean="0"/>
              <a:t>Activos y Pasivos financieros del Fisco </a:t>
            </a:r>
            <a:br>
              <a:rPr lang="es-CL" sz="2000" b="1" dirty="0" smtClean="0"/>
            </a:br>
            <a:r>
              <a:rPr lang="es-CL" sz="2000" b="1" dirty="0" smtClean="0"/>
              <a:t>Saldo al cierre de cada período</a:t>
            </a:r>
            <a:r>
              <a:rPr lang="es-CL" sz="2000" b="1" dirty="0" smtClean="0">
                <a:solidFill>
                  <a:srgbClr val="FF0000"/>
                </a:solidFill>
              </a:rPr>
              <a:t/>
            </a:r>
            <a:br>
              <a:rPr lang="es-CL" sz="2000" b="1" dirty="0" smtClean="0">
                <a:solidFill>
                  <a:srgbClr val="FF0000"/>
                </a:solidFill>
              </a:rPr>
            </a:br>
            <a:r>
              <a:rPr lang="es-CL" sz="1800" dirty="0" smtClean="0"/>
              <a:t>(millones de US$ y porcentaje del PIB)</a:t>
            </a:r>
            <a:endParaRPr lang="es-ES" sz="1400"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21</a:t>
            </a:fld>
            <a:endParaRPr lang="en-US"/>
          </a:p>
        </p:txBody>
      </p:sp>
      <p:sp>
        <p:nvSpPr>
          <p:cNvPr id="6" name="5 CuadroTexto"/>
          <p:cNvSpPr txBox="1"/>
          <p:nvPr/>
        </p:nvSpPr>
        <p:spPr>
          <a:xfrm>
            <a:off x="251520" y="5373216"/>
            <a:ext cx="7848871" cy="1015663"/>
          </a:xfrm>
          <a:prstGeom prst="rect">
            <a:avLst/>
          </a:prstGeom>
          <a:noFill/>
        </p:spPr>
        <p:txBody>
          <a:bodyPr wrap="square" rtlCol="0">
            <a:spAutoFit/>
          </a:bodyPr>
          <a:lstStyle/>
          <a:p>
            <a:pPr marL="228600" indent="-228600" algn="just">
              <a:buAutoNum type="arabicParenBoth"/>
            </a:pPr>
            <a:r>
              <a:rPr lang="es-CL" sz="1200" dirty="0" smtClean="0">
                <a:latin typeface="+mn-lt"/>
              </a:rPr>
              <a:t>La PFN difiere del monto publicado en el Informe de Estadísticas de la Deuda Pública del Ministerio de Hacienda          (marzo 2013), "Pasivo financiero neto del Gobierno Central", ya que el monto de activos financieros informado en dicha publicación incluye otras categorías de activos que no se consideran en el indicador de PFN informado en la presente publicación.</a:t>
            </a:r>
          </a:p>
          <a:p>
            <a:pPr marL="228600" indent="-228600" algn="just"/>
            <a:r>
              <a:rPr lang="es-CL" sz="1200" dirty="0" smtClean="0">
                <a:latin typeface="+mn-lt"/>
              </a:rPr>
              <a:t>(p): Proyectado.</a:t>
            </a:r>
            <a:endParaRPr lang="es-ES" sz="1200" dirty="0">
              <a:latin typeface="+mn-lt"/>
            </a:endParaRPr>
          </a:p>
        </p:txBody>
      </p:sp>
      <p:graphicFrame>
        <p:nvGraphicFramePr>
          <p:cNvPr id="7" name="6 Tabla"/>
          <p:cNvGraphicFramePr>
            <a:graphicFrameLocks noGrp="1"/>
          </p:cNvGraphicFramePr>
          <p:nvPr/>
        </p:nvGraphicFramePr>
        <p:xfrm>
          <a:off x="395536" y="1340764"/>
          <a:ext cx="7704855" cy="3888435"/>
        </p:xfrm>
        <a:graphic>
          <a:graphicData uri="http://schemas.openxmlformats.org/drawingml/2006/table">
            <a:tbl>
              <a:tblPr/>
              <a:tblGrid>
                <a:gridCol w="3172587"/>
                <a:gridCol w="1133067"/>
                <a:gridCol w="1133067"/>
                <a:gridCol w="1133067"/>
                <a:gridCol w="1133067"/>
              </a:tblGrid>
              <a:tr h="396394">
                <a:tc rowSpan="2">
                  <a:txBody>
                    <a:bodyPr/>
                    <a:lstStyle/>
                    <a:p>
                      <a:pPr>
                        <a:spcAft>
                          <a:spcPts val="0"/>
                        </a:spcAft>
                      </a:pPr>
                      <a:r>
                        <a:rPr lang="es-CL" sz="1400" b="1" dirty="0">
                          <a:solidFill>
                            <a:srgbClr val="000000"/>
                          </a:solidFill>
                          <a:latin typeface="Calibri"/>
                          <a:ea typeface="Calibri"/>
                          <a:cs typeface="Times New Roman"/>
                        </a:rPr>
                        <a:t> </a:t>
                      </a:r>
                      <a:endParaRPr lang="es-CL" sz="1400" dirty="0">
                        <a:latin typeface="Calibri"/>
                        <a:ea typeface="Calibri"/>
                        <a:cs typeface="Times New Roman"/>
                      </a:endParaRPr>
                    </a:p>
                  </a:txBody>
                  <a:tcPr marL="44450" marR="44450" marT="0" marB="0" anchor="b">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A7EBB"/>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4F81BD"/>
                    </a:solidFill>
                  </a:tcPr>
                </a:tc>
                <a:tc gridSpan="2">
                  <a:txBody>
                    <a:bodyPr/>
                    <a:lstStyle/>
                    <a:p>
                      <a:pPr algn="ctr">
                        <a:spcAft>
                          <a:spcPts val="0"/>
                        </a:spcAft>
                      </a:pPr>
                      <a:r>
                        <a:rPr lang="es-CL" sz="1400" b="1" dirty="0" smtClean="0">
                          <a:solidFill>
                            <a:schemeClr val="bg1"/>
                          </a:solidFill>
                          <a:latin typeface="Calibri"/>
                          <a:ea typeface="Calibri"/>
                          <a:cs typeface="Times New Roman"/>
                        </a:rPr>
                        <a:t>Diciembre</a:t>
                      </a:r>
                      <a:r>
                        <a:rPr lang="es-CL" sz="1400" b="1" baseline="0" dirty="0" smtClean="0">
                          <a:solidFill>
                            <a:schemeClr val="bg1"/>
                          </a:solidFill>
                          <a:latin typeface="Calibri"/>
                          <a:ea typeface="Calibri"/>
                          <a:cs typeface="Times New Roman"/>
                        </a:rPr>
                        <a:t> 2013</a:t>
                      </a:r>
                      <a:endParaRPr lang="es-CL" sz="1400" b="1" dirty="0">
                        <a:solidFill>
                          <a:schemeClr val="bg1"/>
                        </a:solidFill>
                        <a:latin typeface="Calibri"/>
                        <a:ea typeface="Calibri"/>
                        <a:cs typeface="Times New Roman"/>
                      </a:endParaRPr>
                    </a:p>
                  </a:txBody>
                  <a:tcPr marL="44450" marR="44450" marT="0" marB="0" anchor="b">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s-CL"/>
                    </a:p>
                  </a:txBody>
                  <a:tcPr/>
                </a:tc>
                <a:tc gridSpan="2">
                  <a:txBody>
                    <a:bodyPr/>
                    <a:lstStyle/>
                    <a:p>
                      <a:pPr algn="ctr">
                        <a:spcAft>
                          <a:spcPts val="0"/>
                        </a:spcAft>
                      </a:pPr>
                      <a:r>
                        <a:rPr lang="es-CL" sz="1400" b="1" dirty="0" smtClean="0">
                          <a:solidFill>
                            <a:schemeClr val="bg1"/>
                          </a:solidFill>
                          <a:latin typeface="Calibri"/>
                          <a:ea typeface="Calibri"/>
                          <a:cs typeface="Times New Roman"/>
                        </a:rPr>
                        <a:t>Septiembre 2014</a:t>
                      </a:r>
                      <a:endParaRPr lang="es-CL" sz="1400" b="1" dirty="0">
                        <a:solidFill>
                          <a:schemeClr val="bg1"/>
                        </a:solidFill>
                        <a:latin typeface="Calibri"/>
                        <a:ea typeface="Calibri"/>
                        <a:cs typeface="Times New Roman"/>
                      </a:endParaRPr>
                    </a:p>
                  </a:txBody>
                  <a:tcPr marL="44450" marR="44450" marT="0" marB="0" anchor="b">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es-CL"/>
                    </a:p>
                  </a:txBody>
                  <a:tcPr/>
                </a:tc>
              </a:tr>
              <a:tr h="396394">
                <a:tc vMerge="1">
                  <a:txBody>
                    <a:bodyPr/>
                    <a:lstStyle/>
                    <a:p>
                      <a:endParaRPr lang="es-CL"/>
                    </a:p>
                  </a:txBody>
                  <a:tcPr/>
                </a:tc>
                <a:tc>
                  <a:txBody>
                    <a:bodyPr/>
                    <a:lstStyle/>
                    <a:p>
                      <a:pPr algn="ctr">
                        <a:spcAft>
                          <a:spcPts val="0"/>
                        </a:spcAft>
                      </a:pPr>
                      <a:r>
                        <a:rPr lang="es-CL" sz="1400" b="1">
                          <a:solidFill>
                            <a:schemeClr val="bg1"/>
                          </a:solidFill>
                          <a:latin typeface="Calibri"/>
                          <a:ea typeface="Calibri"/>
                          <a:cs typeface="Times New Roman"/>
                        </a:rPr>
                        <a:t>MMUS$</a:t>
                      </a:r>
                    </a:p>
                  </a:txBody>
                  <a:tcPr marL="44450" marR="44450" marT="0" marB="0" anchor="b">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4F81BD"/>
                    </a:solidFill>
                  </a:tcPr>
                </a:tc>
                <a:tc>
                  <a:txBody>
                    <a:bodyPr/>
                    <a:lstStyle/>
                    <a:p>
                      <a:pPr algn="ctr">
                        <a:spcAft>
                          <a:spcPts val="0"/>
                        </a:spcAft>
                      </a:pPr>
                      <a:r>
                        <a:rPr lang="es-CL" sz="1400" b="1">
                          <a:solidFill>
                            <a:schemeClr val="bg1"/>
                          </a:solidFill>
                          <a:latin typeface="Calibri"/>
                          <a:ea typeface="Calibri"/>
                          <a:cs typeface="Times New Roman"/>
                        </a:rPr>
                        <a:t>% del PIB</a:t>
                      </a:r>
                    </a:p>
                  </a:txBody>
                  <a:tcPr marL="44450" marR="44450" marT="0" marB="0" anchor="b">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4F81BD"/>
                    </a:solidFill>
                  </a:tcPr>
                </a:tc>
                <a:tc>
                  <a:txBody>
                    <a:bodyPr/>
                    <a:lstStyle/>
                    <a:p>
                      <a:pPr algn="ctr">
                        <a:spcAft>
                          <a:spcPts val="0"/>
                        </a:spcAft>
                      </a:pPr>
                      <a:r>
                        <a:rPr lang="es-CL" sz="1400" b="1" dirty="0">
                          <a:solidFill>
                            <a:schemeClr val="bg1"/>
                          </a:solidFill>
                          <a:latin typeface="Calibri"/>
                          <a:ea typeface="Calibri"/>
                          <a:cs typeface="Times New Roman"/>
                        </a:rPr>
                        <a:t>MMUS$</a:t>
                      </a:r>
                    </a:p>
                  </a:txBody>
                  <a:tcPr marL="44450" marR="44450" marT="0" marB="0" anchor="b">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4F81BD"/>
                    </a:solidFill>
                  </a:tcPr>
                </a:tc>
                <a:tc>
                  <a:txBody>
                    <a:bodyPr/>
                    <a:lstStyle/>
                    <a:p>
                      <a:pPr algn="ctr">
                        <a:spcAft>
                          <a:spcPts val="0"/>
                        </a:spcAft>
                      </a:pPr>
                      <a:r>
                        <a:rPr lang="es-CL" sz="1400" b="1" dirty="0">
                          <a:solidFill>
                            <a:schemeClr val="bg1"/>
                          </a:solidFill>
                          <a:latin typeface="Calibri"/>
                          <a:ea typeface="Calibri"/>
                          <a:cs typeface="Times New Roman"/>
                        </a:rPr>
                        <a:t>% del </a:t>
                      </a:r>
                      <a:r>
                        <a:rPr lang="es-CL" sz="1400" b="1" dirty="0" smtClean="0">
                          <a:solidFill>
                            <a:schemeClr val="bg1"/>
                          </a:solidFill>
                          <a:latin typeface="Calibri"/>
                          <a:ea typeface="Calibri"/>
                          <a:cs typeface="Times New Roman"/>
                        </a:rPr>
                        <a:t>PIB(p)</a:t>
                      </a:r>
                      <a:endParaRPr lang="es-CL" sz="1400" b="1" dirty="0">
                        <a:solidFill>
                          <a:schemeClr val="bg1"/>
                        </a:solidFill>
                        <a:latin typeface="Calibri"/>
                        <a:ea typeface="Calibri"/>
                        <a:cs typeface="Times New Roman"/>
                      </a:endParaRPr>
                    </a:p>
                  </a:txBody>
                  <a:tcPr marL="44450" marR="44450" marT="0" marB="0" anchor="b">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4F81BD"/>
                    </a:solidFill>
                  </a:tcPr>
                </a:tc>
              </a:tr>
              <a:tr h="377518">
                <a:tc>
                  <a:txBody>
                    <a:bodyPr/>
                    <a:lstStyle/>
                    <a:p>
                      <a:pPr>
                        <a:spcAft>
                          <a:spcPts val="0"/>
                        </a:spcAft>
                      </a:pPr>
                      <a:r>
                        <a:rPr lang="es-CL" sz="1400" b="1" dirty="0" smtClean="0">
                          <a:solidFill>
                            <a:srgbClr val="000000"/>
                          </a:solidFill>
                          <a:latin typeface="Calibri"/>
                          <a:ea typeface="Calibri"/>
                          <a:cs typeface="Times New Roman"/>
                        </a:rPr>
                        <a:t> Total </a:t>
                      </a:r>
                      <a:r>
                        <a:rPr lang="es-CL" sz="1400" b="1" dirty="0">
                          <a:solidFill>
                            <a:srgbClr val="000000"/>
                          </a:solidFill>
                          <a:latin typeface="Calibri"/>
                          <a:ea typeface="Calibri"/>
                          <a:cs typeface="Times New Roman"/>
                        </a:rPr>
                        <a:t>activos del Tesoro Público</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0070C0"/>
                      </a:solidFill>
                      <a:prstDash val="solid"/>
                      <a:round/>
                      <a:headEnd type="none" w="med" len="med"/>
                      <a:tailEnd type="none" w="med" len="med"/>
                    </a:lnT>
                    <a:lnB>
                      <a:noFill/>
                    </a:lnB>
                  </a:tcPr>
                </a:tc>
                <a:tc>
                  <a:txBody>
                    <a:bodyPr/>
                    <a:lstStyle/>
                    <a:p>
                      <a:pPr algn="r">
                        <a:spcAft>
                          <a:spcPts val="0"/>
                        </a:spcAft>
                      </a:pPr>
                      <a:r>
                        <a:rPr lang="es-CL" sz="1400" b="1" dirty="0">
                          <a:solidFill>
                            <a:srgbClr val="000000"/>
                          </a:solidFill>
                          <a:latin typeface="Calibri"/>
                          <a:ea typeface="Calibri"/>
                          <a:cs typeface="Times New Roman"/>
                        </a:rPr>
                        <a:t>30.118</a:t>
                      </a:r>
                      <a:endParaRPr lang="es-CL" sz="14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w="12700" cap="flat" cmpd="sng" algn="ctr">
                      <a:solidFill>
                        <a:srgbClr val="0070C0"/>
                      </a:solidFill>
                      <a:prstDash val="solid"/>
                      <a:round/>
                      <a:headEnd type="none" w="med" len="med"/>
                      <a:tailEnd type="none" w="med" len="med"/>
                    </a:lnT>
                    <a:lnB>
                      <a:noFill/>
                    </a:lnB>
                  </a:tcPr>
                </a:tc>
                <a:tc>
                  <a:txBody>
                    <a:bodyPr/>
                    <a:lstStyle/>
                    <a:p>
                      <a:pPr algn="ctr">
                        <a:spcAft>
                          <a:spcPts val="0"/>
                        </a:spcAft>
                      </a:pPr>
                      <a:r>
                        <a:rPr lang="es-CL" sz="1400" b="1" dirty="0">
                          <a:solidFill>
                            <a:srgbClr val="000000"/>
                          </a:solidFill>
                          <a:latin typeface="Calibri"/>
                          <a:ea typeface="Calibri"/>
                          <a:cs typeface="Times New Roman"/>
                        </a:rPr>
                        <a:t>11,5%</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w="12700" cap="flat" cmpd="sng" algn="ctr">
                      <a:solidFill>
                        <a:srgbClr val="0070C0"/>
                      </a:solidFill>
                      <a:prstDash val="solid"/>
                      <a:round/>
                      <a:headEnd type="none" w="med" len="med"/>
                      <a:tailEnd type="none" w="med" len="med"/>
                    </a:lnT>
                    <a:lnB>
                      <a:noFill/>
                    </a:lnB>
                  </a:tcPr>
                </a:tc>
                <a:tc>
                  <a:txBody>
                    <a:bodyPr/>
                    <a:lstStyle/>
                    <a:p>
                      <a:pPr algn="r">
                        <a:spcAft>
                          <a:spcPts val="0"/>
                        </a:spcAft>
                      </a:pPr>
                      <a:r>
                        <a:rPr lang="es-CL" sz="1400" b="1" dirty="0">
                          <a:solidFill>
                            <a:srgbClr val="000000"/>
                          </a:solidFill>
                          <a:latin typeface="Calibri"/>
                          <a:ea typeface="Calibri"/>
                          <a:cs typeface="Times New Roman"/>
                        </a:rPr>
                        <a:t>31.691</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w="12700" cap="flat" cmpd="sng" algn="ctr">
                      <a:solidFill>
                        <a:srgbClr val="0070C0"/>
                      </a:solidFill>
                      <a:prstDash val="solid"/>
                      <a:round/>
                      <a:headEnd type="none" w="med" len="med"/>
                      <a:tailEnd type="none" w="med" len="med"/>
                    </a:lnT>
                    <a:lnB>
                      <a:noFill/>
                    </a:lnB>
                  </a:tcPr>
                </a:tc>
                <a:tc>
                  <a:txBody>
                    <a:bodyPr/>
                    <a:lstStyle/>
                    <a:p>
                      <a:pPr algn="ctr">
                        <a:spcAft>
                          <a:spcPts val="0"/>
                        </a:spcAft>
                      </a:pPr>
                      <a:r>
                        <a:rPr lang="es-CL" sz="1400" b="1" dirty="0">
                          <a:solidFill>
                            <a:srgbClr val="000000"/>
                          </a:solidFill>
                          <a:latin typeface="Calibri"/>
                          <a:ea typeface="Calibri"/>
                          <a:cs typeface="Times New Roman"/>
                        </a:rPr>
                        <a:t>13,0%</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0070C0"/>
                      </a:solidFill>
                      <a:prstDash val="solid"/>
                      <a:round/>
                      <a:headEnd type="none" w="med" len="med"/>
                      <a:tailEnd type="none" w="med" len="med"/>
                    </a:lnT>
                    <a:lnB>
                      <a:noFill/>
                    </a:lnB>
                  </a:tcPr>
                </a:tc>
              </a:tr>
              <a:tr h="377518">
                <a:tc>
                  <a:txBody>
                    <a:bodyPr/>
                    <a:lstStyle/>
                    <a:p>
                      <a:pPr>
                        <a:spcAft>
                          <a:spcPts val="0"/>
                        </a:spcAft>
                      </a:pPr>
                      <a:r>
                        <a:rPr lang="es-CL" sz="1400" dirty="0">
                          <a:solidFill>
                            <a:srgbClr val="000000"/>
                          </a:solidFill>
                          <a:latin typeface="Calibri"/>
                          <a:ea typeface="Calibri"/>
                          <a:cs typeface="Times New Roman"/>
                        </a:rPr>
                        <a:t>    Fondos soberanos</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r">
                        <a:spcAft>
                          <a:spcPts val="0"/>
                        </a:spcAft>
                      </a:pPr>
                      <a:r>
                        <a:rPr lang="es-CL" sz="1400">
                          <a:solidFill>
                            <a:srgbClr val="000000"/>
                          </a:solidFill>
                          <a:latin typeface="Calibri"/>
                          <a:ea typeface="Calibri"/>
                          <a:cs typeface="Times New Roman"/>
                        </a:rPr>
                        <a:t>22.754</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8,7%</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r">
                        <a:spcAft>
                          <a:spcPts val="0"/>
                        </a:spcAft>
                      </a:pPr>
                      <a:r>
                        <a:rPr lang="es-CL" sz="1400" dirty="0">
                          <a:solidFill>
                            <a:srgbClr val="000000"/>
                          </a:solidFill>
                          <a:latin typeface="Calibri"/>
                          <a:ea typeface="Calibri"/>
                          <a:cs typeface="Times New Roman"/>
                        </a:rPr>
                        <a:t>22.931</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9,4%</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r>
              <a:tr h="377518">
                <a:tc>
                  <a:txBody>
                    <a:bodyPr/>
                    <a:lstStyle/>
                    <a:p>
                      <a:pPr>
                        <a:spcAft>
                          <a:spcPts val="0"/>
                        </a:spcAft>
                      </a:pPr>
                      <a:r>
                        <a:rPr lang="es-CL" sz="1400" dirty="0">
                          <a:solidFill>
                            <a:srgbClr val="000000"/>
                          </a:solidFill>
                          <a:latin typeface="Calibri"/>
                          <a:ea typeface="Calibri"/>
                          <a:cs typeface="Times New Roman"/>
                        </a:rPr>
                        <a:t>        FRP</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r">
                        <a:spcAft>
                          <a:spcPts val="0"/>
                        </a:spcAft>
                      </a:pPr>
                      <a:r>
                        <a:rPr lang="es-CL" sz="1400">
                          <a:solidFill>
                            <a:srgbClr val="000000"/>
                          </a:solidFill>
                          <a:latin typeface="Calibri"/>
                          <a:ea typeface="Calibri"/>
                          <a:cs typeface="Times New Roman"/>
                        </a:rPr>
                        <a:t>7.335</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2,8%</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r">
                        <a:spcAft>
                          <a:spcPts val="0"/>
                        </a:spcAft>
                      </a:pPr>
                      <a:r>
                        <a:rPr lang="es-CL" sz="1400">
                          <a:solidFill>
                            <a:srgbClr val="000000"/>
                          </a:solidFill>
                          <a:latin typeface="Calibri"/>
                          <a:ea typeface="Calibri"/>
                          <a:cs typeface="Times New Roman"/>
                        </a:rPr>
                        <a:t>7.993</a:t>
                      </a:r>
                      <a:endParaRPr lang="es-CL" sz="140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3,3%</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r>
              <a:tr h="377518">
                <a:tc>
                  <a:txBody>
                    <a:bodyPr/>
                    <a:lstStyle/>
                    <a:p>
                      <a:pPr>
                        <a:spcAft>
                          <a:spcPts val="0"/>
                        </a:spcAft>
                      </a:pPr>
                      <a:r>
                        <a:rPr lang="es-CL" sz="1400" dirty="0">
                          <a:solidFill>
                            <a:srgbClr val="000000"/>
                          </a:solidFill>
                          <a:latin typeface="Calibri"/>
                          <a:ea typeface="Calibri"/>
                          <a:cs typeface="Times New Roman"/>
                        </a:rPr>
                        <a:t>        FEES</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r">
                        <a:spcAft>
                          <a:spcPts val="0"/>
                        </a:spcAft>
                      </a:pPr>
                      <a:r>
                        <a:rPr lang="es-CL" sz="1400" dirty="0">
                          <a:solidFill>
                            <a:srgbClr val="000000"/>
                          </a:solidFill>
                          <a:latin typeface="Calibri"/>
                          <a:ea typeface="Calibri"/>
                          <a:cs typeface="Times New Roman"/>
                        </a:rPr>
                        <a:t>15.419</a:t>
                      </a:r>
                      <a:endParaRPr lang="es-CL" sz="14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5,9%</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r">
                        <a:spcAft>
                          <a:spcPts val="0"/>
                        </a:spcAft>
                      </a:pPr>
                      <a:r>
                        <a:rPr lang="es-CL" sz="1400">
                          <a:solidFill>
                            <a:srgbClr val="000000"/>
                          </a:solidFill>
                          <a:latin typeface="Calibri"/>
                          <a:ea typeface="Calibri"/>
                          <a:cs typeface="Times New Roman"/>
                        </a:rPr>
                        <a:t>14.938</a:t>
                      </a:r>
                      <a:endParaRPr lang="es-CL" sz="140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6,1%</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r>
              <a:tr h="377518">
                <a:tc>
                  <a:txBody>
                    <a:bodyPr/>
                    <a:lstStyle/>
                    <a:p>
                      <a:pPr>
                        <a:spcAft>
                          <a:spcPts val="0"/>
                        </a:spcAft>
                      </a:pPr>
                      <a:r>
                        <a:rPr lang="es-CL" sz="1400" dirty="0">
                          <a:solidFill>
                            <a:srgbClr val="000000"/>
                          </a:solidFill>
                          <a:latin typeface="Calibri"/>
                          <a:ea typeface="Calibri"/>
                          <a:cs typeface="Times New Roman"/>
                        </a:rPr>
                        <a:t>    Fondo para la Educación</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r">
                        <a:spcAft>
                          <a:spcPts val="0"/>
                        </a:spcAft>
                      </a:pPr>
                      <a:r>
                        <a:rPr lang="es-CL" sz="1400" dirty="0">
                          <a:solidFill>
                            <a:srgbClr val="000000"/>
                          </a:solidFill>
                          <a:latin typeface="Calibri"/>
                          <a:ea typeface="Calibri"/>
                          <a:cs typeface="Times New Roman"/>
                        </a:rPr>
                        <a:t>4.001</a:t>
                      </a:r>
                      <a:endParaRPr lang="es-CL" sz="14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1,5%</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r">
                        <a:spcAft>
                          <a:spcPts val="0"/>
                        </a:spcAft>
                      </a:pPr>
                      <a:r>
                        <a:rPr lang="es-CL" sz="1400">
                          <a:solidFill>
                            <a:srgbClr val="000000"/>
                          </a:solidFill>
                          <a:latin typeface="Calibri"/>
                          <a:ea typeface="Calibri"/>
                          <a:cs typeface="Times New Roman"/>
                        </a:rPr>
                        <a:t>3.790</a:t>
                      </a:r>
                      <a:endParaRPr lang="es-CL" sz="140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1,6%</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r>
              <a:tr h="377518">
                <a:tc>
                  <a:txBody>
                    <a:bodyPr/>
                    <a:lstStyle/>
                    <a:p>
                      <a:pPr>
                        <a:spcAft>
                          <a:spcPts val="0"/>
                        </a:spcAft>
                      </a:pPr>
                      <a:r>
                        <a:rPr lang="es-CL" sz="1400" dirty="0">
                          <a:solidFill>
                            <a:srgbClr val="000000"/>
                          </a:solidFill>
                          <a:latin typeface="Calibri"/>
                          <a:ea typeface="Calibri"/>
                          <a:cs typeface="Times New Roman"/>
                        </a:rPr>
                        <a:t>    Otros activos del Tesoro Público</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r">
                        <a:spcAft>
                          <a:spcPts val="0"/>
                        </a:spcAft>
                      </a:pPr>
                      <a:r>
                        <a:rPr lang="es-CL" sz="1400" dirty="0">
                          <a:solidFill>
                            <a:srgbClr val="000000"/>
                          </a:solidFill>
                          <a:latin typeface="Calibri"/>
                          <a:ea typeface="Calibri"/>
                          <a:cs typeface="Times New Roman"/>
                        </a:rPr>
                        <a:t>3.362</a:t>
                      </a:r>
                      <a:endParaRPr lang="es-CL" sz="1400" dirty="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1,3%</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r">
                        <a:spcAft>
                          <a:spcPts val="0"/>
                        </a:spcAft>
                      </a:pPr>
                      <a:r>
                        <a:rPr lang="es-CL" sz="1400">
                          <a:solidFill>
                            <a:srgbClr val="000000"/>
                          </a:solidFill>
                          <a:latin typeface="Calibri"/>
                          <a:ea typeface="Calibri"/>
                          <a:cs typeface="Times New Roman"/>
                        </a:rPr>
                        <a:t>4.970</a:t>
                      </a:r>
                      <a:endParaRPr lang="es-CL" sz="140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dirty="0">
                          <a:solidFill>
                            <a:srgbClr val="000000"/>
                          </a:solidFill>
                          <a:latin typeface="Calibri"/>
                          <a:ea typeface="Calibri"/>
                          <a:cs typeface="Times New Roman"/>
                        </a:rPr>
                        <a:t>2,0%</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r>
              <a:tr h="377518">
                <a:tc>
                  <a:txBody>
                    <a:bodyPr/>
                    <a:lstStyle/>
                    <a:p>
                      <a:pPr>
                        <a:spcAft>
                          <a:spcPts val="0"/>
                        </a:spcAft>
                      </a:pPr>
                      <a:r>
                        <a:rPr lang="es-CL" sz="1400" b="1" dirty="0" smtClean="0">
                          <a:solidFill>
                            <a:srgbClr val="000000"/>
                          </a:solidFill>
                          <a:latin typeface="Calibri"/>
                          <a:ea typeface="Calibri"/>
                          <a:cs typeface="Times New Roman"/>
                        </a:rPr>
                        <a:t> Total </a:t>
                      </a:r>
                      <a:r>
                        <a:rPr lang="es-CL" sz="1400" b="1" dirty="0">
                          <a:solidFill>
                            <a:srgbClr val="000000"/>
                          </a:solidFill>
                          <a:latin typeface="Calibri"/>
                          <a:ea typeface="Calibri"/>
                          <a:cs typeface="Times New Roman"/>
                        </a:rPr>
                        <a:t>deuda bruta</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c>
                  <a:txBody>
                    <a:bodyPr/>
                    <a:lstStyle/>
                    <a:p>
                      <a:pPr algn="r">
                        <a:spcAft>
                          <a:spcPts val="0"/>
                        </a:spcAft>
                      </a:pPr>
                      <a:r>
                        <a:rPr lang="es-CL" sz="1400" b="1">
                          <a:solidFill>
                            <a:srgbClr val="000000"/>
                          </a:solidFill>
                          <a:latin typeface="Calibri"/>
                          <a:ea typeface="Calibri"/>
                          <a:cs typeface="Times New Roman"/>
                        </a:rPr>
                        <a:t>33.515</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b="1" dirty="0">
                          <a:solidFill>
                            <a:srgbClr val="000000"/>
                          </a:solidFill>
                          <a:latin typeface="Calibri"/>
                          <a:ea typeface="Calibri"/>
                          <a:cs typeface="Times New Roman"/>
                        </a:rPr>
                        <a:t>12,8%</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r">
                        <a:spcAft>
                          <a:spcPts val="0"/>
                        </a:spcAft>
                      </a:pPr>
                      <a:r>
                        <a:rPr lang="es-CL" sz="1400" b="1">
                          <a:solidFill>
                            <a:srgbClr val="000000"/>
                          </a:solidFill>
                          <a:latin typeface="Calibri"/>
                          <a:ea typeface="Calibri"/>
                          <a:cs typeface="Times New Roman"/>
                        </a:rPr>
                        <a:t>32.834</a:t>
                      </a:r>
                      <a:endParaRPr lang="es-CL" sz="140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a:noFill/>
                    </a:lnB>
                  </a:tcPr>
                </a:tc>
                <a:tc>
                  <a:txBody>
                    <a:bodyPr/>
                    <a:lstStyle/>
                    <a:p>
                      <a:pPr algn="ctr">
                        <a:spcAft>
                          <a:spcPts val="0"/>
                        </a:spcAft>
                      </a:pPr>
                      <a:r>
                        <a:rPr lang="es-CL" sz="1400" b="1" dirty="0">
                          <a:solidFill>
                            <a:srgbClr val="000000"/>
                          </a:solidFill>
                          <a:latin typeface="Calibri"/>
                          <a:ea typeface="Calibri"/>
                          <a:cs typeface="Times New Roman"/>
                        </a:rPr>
                        <a:t>13,5%</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a:noFill/>
                    </a:lnB>
                  </a:tcPr>
                </a:tc>
              </a:tr>
              <a:tr h="453021">
                <a:tc>
                  <a:txBody>
                    <a:bodyPr/>
                    <a:lstStyle/>
                    <a:p>
                      <a:pPr>
                        <a:spcAft>
                          <a:spcPts val="0"/>
                        </a:spcAft>
                      </a:pPr>
                      <a:r>
                        <a:rPr lang="es-CL" sz="1400" b="1" dirty="0" smtClean="0">
                          <a:solidFill>
                            <a:srgbClr val="000000"/>
                          </a:solidFill>
                          <a:latin typeface="Calibri"/>
                          <a:ea typeface="Calibri"/>
                          <a:cs typeface="Times New Roman"/>
                        </a:rPr>
                        <a:t> Posición </a:t>
                      </a:r>
                      <a:r>
                        <a:rPr lang="es-CL" sz="1400" b="1" dirty="0">
                          <a:solidFill>
                            <a:srgbClr val="000000"/>
                          </a:solidFill>
                          <a:latin typeface="Calibri"/>
                          <a:ea typeface="Calibri"/>
                          <a:cs typeface="Times New Roman"/>
                        </a:rPr>
                        <a:t>financiera </a:t>
                      </a:r>
                      <a:r>
                        <a:rPr lang="es-CL" sz="1400" b="1" dirty="0" smtClean="0">
                          <a:solidFill>
                            <a:srgbClr val="000000"/>
                          </a:solidFill>
                          <a:latin typeface="Calibri"/>
                          <a:ea typeface="Calibri"/>
                          <a:cs typeface="Times New Roman"/>
                        </a:rPr>
                        <a:t>neta</a:t>
                      </a:r>
                      <a:r>
                        <a:rPr lang="es-CL" sz="1400" b="1" baseline="30000" dirty="0">
                          <a:solidFill>
                            <a:srgbClr val="000000"/>
                          </a:solidFill>
                          <a:latin typeface="Calibri"/>
                          <a:ea typeface="Calibri"/>
                          <a:cs typeface="Times New Roman"/>
                        </a:rPr>
                        <a:t> </a:t>
                      </a:r>
                      <a:r>
                        <a:rPr lang="es-CL" sz="1400" b="1" baseline="30000" dirty="0" smtClean="0">
                          <a:solidFill>
                            <a:srgbClr val="000000"/>
                          </a:solidFill>
                          <a:latin typeface="Calibri"/>
                          <a:ea typeface="Calibri"/>
                          <a:cs typeface="Times New Roman"/>
                        </a:rPr>
                        <a:t>(1)</a:t>
                      </a:r>
                      <a:r>
                        <a:rPr lang="es-CL" sz="1400" b="1" dirty="0" smtClean="0">
                          <a:solidFill>
                            <a:srgbClr val="000000"/>
                          </a:solidFill>
                          <a:latin typeface="Calibri"/>
                          <a:ea typeface="Calibri"/>
                          <a:cs typeface="Times New Roman"/>
                        </a:rPr>
                        <a:t> </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A7EBB"/>
                      </a:solidFill>
                      <a:prstDash val="solid"/>
                      <a:round/>
                      <a:headEnd type="none" w="med" len="med"/>
                      <a:tailEnd type="none" w="med" len="med"/>
                    </a:lnB>
                    <a:solidFill>
                      <a:srgbClr val="C6D9F1"/>
                    </a:solidFill>
                  </a:tcPr>
                </a:tc>
                <a:tc>
                  <a:txBody>
                    <a:bodyPr/>
                    <a:lstStyle/>
                    <a:p>
                      <a:pPr algn="r">
                        <a:spcAft>
                          <a:spcPts val="0"/>
                        </a:spcAft>
                      </a:pPr>
                      <a:r>
                        <a:rPr lang="es-CL" sz="1400" b="1">
                          <a:solidFill>
                            <a:srgbClr val="000000"/>
                          </a:solidFill>
                          <a:latin typeface="Calibri"/>
                          <a:ea typeface="Calibri"/>
                          <a:cs typeface="Times New Roman"/>
                        </a:rPr>
                        <a:t>-3.397</a:t>
                      </a:r>
                      <a:endParaRPr lang="es-CL" sz="1400">
                        <a:latin typeface="Calibri"/>
                        <a:ea typeface="Calibri"/>
                        <a:cs typeface="Times New Roman"/>
                      </a:endParaRPr>
                    </a:p>
                  </a:txBody>
                  <a:tcPr marL="44450" marR="44450" marT="0" marB="0" anchor="ctr">
                    <a:lnL w="12700" cap="flat" cmpd="sng" algn="ctr">
                      <a:solidFill>
                        <a:srgbClr val="4F81BD"/>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ctr">
                        <a:spcAft>
                          <a:spcPts val="0"/>
                        </a:spcAft>
                      </a:pPr>
                      <a:r>
                        <a:rPr lang="es-CL" sz="1400" b="1" dirty="0">
                          <a:solidFill>
                            <a:srgbClr val="000000"/>
                          </a:solidFill>
                          <a:latin typeface="Calibri"/>
                          <a:ea typeface="Calibri"/>
                          <a:cs typeface="Times New Roman"/>
                        </a:rPr>
                        <a:t>-1,3%</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r">
                        <a:spcAft>
                          <a:spcPts val="0"/>
                        </a:spcAft>
                      </a:pPr>
                      <a:r>
                        <a:rPr lang="es-CL" sz="1400" b="1" dirty="0">
                          <a:solidFill>
                            <a:srgbClr val="000000"/>
                          </a:solidFill>
                          <a:latin typeface="Calibri"/>
                          <a:ea typeface="Calibri"/>
                          <a:cs typeface="Times New Roman"/>
                        </a:rPr>
                        <a:t>-1.143</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A7EBB"/>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ctr">
                        <a:spcAft>
                          <a:spcPts val="0"/>
                        </a:spcAft>
                      </a:pPr>
                      <a:r>
                        <a:rPr lang="es-CL" sz="1400" b="1" dirty="0">
                          <a:solidFill>
                            <a:srgbClr val="000000"/>
                          </a:solidFill>
                          <a:latin typeface="Calibri"/>
                          <a:ea typeface="Calibri"/>
                          <a:cs typeface="Times New Roman"/>
                        </a:rPr>
                        <a:t>-0,5%</a:t>
                      </a:r>
                      <a:endParaRPr lang="es-CL" sz="1400" dirty="0">
                        <a:latin typeface="Calibri"/>
                        <a:ea typeface="Calibri"/>
                        <a:cs typeface="Times New Roman"/>
                      </a:endParaRPr>
                    </a:p>
                  </a:txBody>
                  <a:tcPr marL="44450" marR="44450" marT="0" marB="0" anchor="ctr">
                    <a:lnL w="12700" cap="flat" cmpd="sng" algn="ctr">
                      <a:solidFill>
                        <a:srgbClr val="4A7EBB"/>
                      </a:solidFill>
                      <a:prstDash val="solid"/>
                      <a:round/>
                      <a:headEnd type="none" w="med" len="med"/>
                      <a:tailEnd type="none" w="med" len="med"/>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C6D9F1"/>
                    </a:solidFill>
                  </a:tcPr>
                </a:tc>
              </a:tr>
            </a:tbl>
          </a:graphicData>
        </a:graphic>
      </p:graphicFrame>
      <p:sp>
        <p:nvSpPr>
          <p:cNvPr id="614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CL"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Balance Gobierno Central Total</a:t>
            </a:r>
            <a:br>
              <a:rPr lang="es-CL" sz="2000" b="1" dirty="0" smtClean="0"/>
            </a:br>
            <a:r>
              <a:rPr lang="es-CL" sz="2000" b="1" dirty="0" smtClean="0"/>
              <a:t>Acumulado al tercer trimestre 2014</a:t>
            </a:r>
            <a:br>
              <a:rPr lang="es-CL" sz="2000" b="1" dirty="0" smtClean="0"/>
            </a:br>
            <a:r>
              <a:rPr lang="es-CL" sz="1800" dirty="0" smtClean="0"/>
              <a:t>(millones de pesos y %)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3</a:t>
            </a:fld>
            <a:endParaRPr lang="en-US"/>
          </a:p>
        </p:txBody>
      </p:sp>
      <p:sp>
        <p:nvSpPr>
          <p:cNvPr id="5" name="4 CuadroTexto"/>
          <p:cNvSpPr txBox="1"/>
          <p:nvPr/>
        </p:nvSpPr>
        <p:spPr>
          <a:xfrm>
            <a:off x="467544" y="4005064"/>
            <a:ext cx="2160240" cy="276999"/>
          </a:xfrm>
          <a:prstGeom prst="rect">
            <a:avLst/>
          </a:prstGeom>
          <a:noFill/>
        </p:spPr>
        <p:txBody>
          <a:bodyPr wrap="square" rtlCol="0">
            <a:spAutoFit/>
          </a:bodyPr>
          <a:lstStyle/>
          <a:p>
            <a:r>
              <a:rPr lang="es-CL" sz="1200" dirty="0" smtClean="0"/>
              <a:t>(p): PIB Proyectado.</a:t>
            </a:r>
            <a:endParaRPr lang="es-CL" sz="1200" dirty="0"/>
          </a:p>
        </p:txBody>
      </p:sp>
      <p:sp>
        <p:nvSpPr>
          <p:cNvPr id="8" name="7 CuadroTexto"/>
          <p:cNvSpPr txBox="1"/>
          <p:nvPr/>
        </p:nvSpPr>
        <p:spPr>
          <a:xfrm>
            <a:off x="3224266" y="4365104"/>
            <a:ext cx="2430473" cy="461665"/>
          </a:xfrm>
          <a:prstGeom prst="rect">
            <a:avLst/>
          </a:prstGeom>
          <a:noFill/>
        </p:spPr>
        <p:txBody>
          <a:bodyPr wrap="none" rtlCol="0">
            <a:spAutoFit/>
          </a:bodyPr>
          <a:lstStyle/>
          <a:p>
            <a:pPr algn="ctr"/>
            <a:r>
              <a:rPr lang="es-CL" sz="1200" b="1" dirty="0" smtClean="0">
                <a:solidFill>
                  <a:srgbClr val="006CB7"/>
                </a:solidFill>
                <a:latin typeface="Verdana"/>
                <a:cs typeface="Verdana"/>
              </a:rPr>
              <a:t>Balance Gobierno Central </a:t>
            </a:r>
          </a:p>
          <a:p>
            <a:pPr algn="ctr"/>
            <a:r>
              <a:rPr lang="es-CL" sz="1200" b="1" dirty="0" smtClean="0">
                <a:solidFill>
                  <a:srgbClr val="006CB7"/>
                </a:solidFill>
                <a:latin typeface="Verdana"/>
                <a:cs typeface="Verdana"/>
              </a:rPr>
              <a:t>(% del PIB)</a:t>
            </a:r>
            <a:endParaRPr lang="es-ES" sz="1200" b="1" dirty="0" smtClean="0">
              <a:solidFill>
                <a:srgbClr val="006CB7"/>
              </a:solidFill>
              <a:latin typeface="Verdana"/>
              <a:cs typeface="Verdana"/>
            </a:endParaRPr>
          </a:p>
        </p:txBody>
      </p:sp>
      <p:graphicFrame>
        <p:nvGraphicFramePr>
          <p:cNvPr id="9" name="8 Tabla"/>
          <p:cNvGraphicFramePr>
            <a:graphicFrameLocks noGrp="1"/>
          </p:cNvGraphicFramePr>
          <p:nvPr/>
        </p:nvGraphicFramePr>
        <p:xfrm>
          <a:off x="567928" y="1412776"/>
          <a:ext cx="7388448" cy="2524893"/>
        </p:xfrm>
        <a:graphic>
          <a:graphicData uri="http://schemas.openxmlformats.org/drawingml/2006/table">
            <a:tbl>
              <a:tblPr/>
              <a:tblGrid>
                <a:gridCol w="403672"/>
                <a:gridCol w="3513052"/>
                <a:gridCol w="882642"/>
                <a:gridCol w="1294541"/>
                <a:gridCol w="1294541"/>
              </a:tblGrid>
              <a:tr h="235456">
                <a:tc rowSpan="2" gridSpan="2">
                  <a:txBody>
                    <a:bodyPr/>
                    <a:lstStyle/>
                    <a:p>
                      <a:pPr algn="l" fontAlgn="b"/>
                      <a:endParaRPr lang="es-ES" sz="1400" b="0" i="0" u="sng" strike="noStrike" dirty="0">
                        <a:solidFill>
                          <a:srgbClr val="000000"/>
                        </a:solidFill>
                        <a:latin typeface="Calibri"/>
                      </a:endParaRPr>
                    </a:p>
                  </a:txBody>
                  <a:tcPr marL="9525" marR="9525" marT="9525" marB="0" anchor="b">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solidFill>
                      <a:srgbClr val="4F81BD"/>
                    </a:solidFill>
                  </a:tcPr>
                </a:tc>
                <a:tc rowSpan="2" hMerge="1">
                  <a:txBody>
                    <a:bodyPr/>
                    <a:lstStyle/>
                    <a:p>
                      <a:endParaRPr lang="es-ES"/>
                    </a:p>
                  </a:txBody>
                  <a:tcPr/>
                </a:tc>
                <a:tc>
                  <a:txBody>
                    <a:bodyPr/>
                    <a:lstStyle/>
                    <a:p>
                      <a:pPr algn="ctr" rtl="0" fontAlgn="b"/>
                      <a:r>
                        <a:rPr lang="es-ES" sz="1400" b="1" i="0" u="none" strike="noStrike">
                          <a:solidFill>
                            <a:srgbClr val="FFFFFF"/>
                          </a:solidFill>
                          <a:latin typeface="Calibri"/>
                        </a:rPr>
                        <a:t>Millones</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Var . real  </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 del </a:t>
                      </a:r>
                    </a:p>
                  </a:txBody>
                  <a:tcPr marL="9525" marR="9525" marT="9525" marB="0" anchor="b">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4F81BD"/>
                    </a:solidFill>
                  </a:tcPr>
                </a:tc>
              </a:tr>
              <a:tr h="235456">
                <a:tc gridSpan="2" vMerge="1">
                  <a:txBody>
                    <a:bodyPr/>
                    <a:lstStyle/>
                    <a:p>
                      <a:endParaRPr lang="es-ES"/>
                    </a:p>
                  </a:txBody>
                  <a:tcPr/>
                </a:tc>
                <a:tc hMerge="1" vMerge="1">
                  <a:txBody>
                    <a:bodyPr/>
                    <a:lstStyle/>
                    <a:p>
                      <a:endParaRPr lang="es-ES"/>
                    </a:p>
                  </a:txBody>
                  <a:tcPr/>
                </a:tc>
                <a:tc>
                  <a:txBody>
                    <a:bodyPr/>
                    <a:lstStyle/>
                    <a:p>
                      <a:pPr algn="ctr" rtl="0" fontAlgn="b"/>
                      <a:r>
                        <a:rPr lang="es-ES" sz="1400" b="1" i="0" u="none" strike="noStrike">
                          <a:solidFill>
                            <a:srgbClr val="FFFFFF"/>
                          </a:solidFill>
                          <a:latin typeface="Calibri"/>
                        </a:rPr>
                        <a:t> de pesos </a:t>
                      </a:r>
                    </a:p>
                  </a:txBody>
                  <a:tcPr marL="9525" marR="9525" marT="9525" marB="0" anchor="b">
                    <a:lnL>
                      <a:noFill/>
                    </a:lnL>
                    <a:lnR>
                      <a:noFill/>
                    </a:lnR>
                    <a:lnT>
                      <a:noFill/>
                    </a:lnT>
                    <a:lnB>
                      <a:noFill/>
                    </a:lnB>
                    <a:solidFill>
                      <a:srgbClr val="4F81BD"/>
                    </a:solidFill>
                  </a:tcPr>
                </a:tc>
                <a:tc>
                  <a:txBody>
                    <a:bodyPr/>
                    <a:lstStyle/>
                    <a:p>
                      <a:pPr algn="ctr" rtl="0" fontAlgn="b"/>
                      <a:r>
                        <a:rPr lang="es-ES" sz="1400" b="1" i="0" u="none" strike="noStrike">
                          <a:solidFill>
                            <a:srgbClr val="FFFFFF"/>
                          </a:solidFill>
                          <a:latin typeface="Calibri"/>
                        </a:rPr>
                        <a:t>anual  (%) </a:t>
                      </a:r>
                    </a:p>
                  </a:txBody>
                  <a:tcPr marL="9525" marR="9525" marT="9525" marB="0" anchor="b">
                    <a:lnL>
                      <a:noFill/>
                    </a:lnL>
                    <a:lnR>
                      <a:noFill/>
                    </a:lnR>
                    <a:lnT>
                      <a:noFill/>
                    </a:lnT>
                    <a:lnB>
                      <a:noFill/>
                    </a:lnB>
                    <a:solidFill>
                      <a:srgbClr val="4F81BD"/>
                    </a:solidFill>
                  </a:tcPr>
                </a:tc>
                <a:tc>
                  <a:txBody>
                    <a:bodyPr/>
                    <a:lstStyle/>
                    <a:p>
                      <a:pPr algn="ctr" rtl="0" fontAlgn="b"/>
                      <a:r>
                        <a:rPr lang="es-ES" sz="1400" b="1" i="0" u="none" strike="noStrike">
                          <a:solidFill>
                            <a:srgbClr val="FFFFFF"/>
                          </a:solidFill>
                          <a:latin typeface="Calibri"/>
                        </a:rPr>
                        <a:t>PIB (p) </a:t>
                      </a:r>
                    </a:p>
                  </a:txBody>
                  <a:tcPr marL="9525" marR="9525" marT="9525" marB="0" anchor="b">
                    <a:lnL>
                      <a:noFill/>
                    </a:lnL>
                    <a:lnR w="12700" cap="flat" cmpd="sng" algn="ctr">
                      <a:solidFill>
                        <a:srgbClr val="4F81BD"/>
                      </a:solidFill>
                      <a:prstDash val="solid"/>
                      <a:round/>
                      <a:headEnd type="none" w="med" len="med"/>
                      <a:tailEnd type="none" w="med" len="med"/>
                    </a:lnR>
                    <a:lnT>
                      <a:noFill/>
                    </a:lnT>
                    <a:lnB>
                      <a:noFill/>
                    </a:lnB>
                    <a:solidFill>
                      <a:srgbClr val="4F81BD"/>
                    </a:solidFill>
                  </a:tcPr>
                </a:tc>
              </a:tr>
              <a:tr h="441147">
                <a:tc gridSpan="2">
                  <a:txBody>
                    <a:bodyPr/>
                    <a:lstStyle/>
                    <a:p>
                      <a:pPr algn="l" rtl="0" fontAlgn="b"/>
                      <a:r>
                        <a:rPr lang="es-ES" sz="1400" b="1" i="0" u="none" strike="noStrike" dirty="0">
                          <a:solidFill>
                            <a:srgbClr val="000000"/>
                          </a:solidFill>
                          <a:latin typeface="Calibri"/>
                        </a:rPr>
                        <a:t>  Ingresos Gobierno Central Total  </a:t>
                      </a:r>
                    </a:p>
                  </a:txBody>
                  <a:tcPr marL="9525" marR="9525" marT="9525" marB="0" anchor="ctr">
                    <a:lnL w="12700" cap="flat" cmpd="sng" algn="ctr">
                      <a:solidFill>
                        <a:srgbClr val="4F81BD"/>
                      </a:solidFill>
                      <a:prstDash val="solid"/>
                      <a:round/>
                      <a:headEnd type="none" w="med" len="med"/>
                      <a:tailEnd type="none" w="med" len="med"/>
                    </a:lnL>
                    <a:lnR>
                      <a:noFill/>
                    </a:lnR>
                    <a:lnT>
                      <a:noFill/>
                    </a:lnT>
                    <a:lnB>
                      <a:noFill/>
                    </a:lnB>
                    <a:solidFill>
                      <a:srgbClr val="EEECE1"/>
                    </a:solidFill>
                  </a:tcPr>
                </a:tc>
                <a:tc hMerge="1">
                  <a:txBody>
                    <a:bodyPr/>
                    <a:lstStyle/>
                    <a:p>
                      <a:endParaRPr lang="es-ES"/>
                    </a:p>
                  </a:txBody>
                  <a:tcPr/>
                </a:tc>
                <a:tc>
                  <a:txBody>
                    <a:bodyPr/>
                    <a:lstStyle/>
                    <a:p>
                      <a:pPr algn="r" rtl="0" fontAlgn="b"/>
                      <a:r>
                        <a:rPr lang="es-ES" sz="1400" b="1" i="0" u="none" strike="noStrike" dirty="0">
                          <a:solidFill>
                            <a:srgbClr val="000000"/>
                          </a:solidFill>
                          <a:latin typeface="Calibri"/>
                        </a:rPr>
                        <a:t>22.167.448</a:t>
                      </a:r>
                    </a:p>
                  </a:txBody>
                  <a:tcPr marL="9525" marR="9525" marT="9525" marB="0" anchor="ctr">
                    <a:lnL>
                      <a:noFill/>
                    </a:lnL>
                    <a:lnR>
                      <a:noFill/>
                    </a:lnR>
                    <a:lnT>
                      <a:noFill/>
                    </a:lnT>
                    <a:lnB>
                      <a:noFill/>
                    </a:lnB>
                    <a:solidFill>
                      <a:srgbClr val="EEECE1"/>
                    </a:solidFill>
                  </a:tcPr>
                </a:tc>
                <a:tc>
                  <a:txBody>
                    <a:bodyPr/>
                    <a:lstStyle/>
                    <a:p>
                      <a:pPr algn="ctr" rtl="0" fontAlgn="b"/>
                      <a:r>
                        <a:rPr lang="es-ES" sz="1400" b="1" i="0" u="none" strike="noStrike" dirty="0">
                          <a:solidFill>
                            <a:srgbClr val="000000"/>
                          </a:solidFill>
                          <a:latin typeface="Calibri"/>
                        </a:rPr>
                        <a:t>-1,0%</a:t>
                      </a:r>
                    </a:p>
                  </a:txBody>
                  <a:tcPr marL="9525" marR="9525" marT="9525" marB="0" anchor="ctr">
                    <a:lnL>
                      <a:noFill/>
                    </a:lnL>
                    <a:lnR>
                      <a:noFill/>
                    </a:lnR>
                    <a:lnT>
                      <a:noFill/>
                    </a:lnT>
                    <a:lnB>
                      <a:noFill/>
                    </a:lnB>
                    <a:solidFill>
                      <a:srgbClr val="EEECE1"/>
                    </a:solidFill>
                  </a:tcPr>
                </a:tc>
                <a:tc>
                  <a:txBody>
                    <a:bodyPr/>
                    <a:lstStyle/>
                    <a:p>
                      <a:pPr algn="ctr" rtl="0" fontAlgn="b"/>
                      <a:r>
                        <a:rPr lang="es-ES" sz="1400" b="1" i="0" u="none" strike="noStrike">
                          <a:solidFill>
                            <a:srgbClr val="000000"/>
                          </a:solidFill>
                          <a:latin typeface="Calibri"/>
                        </a:rPr>
                        <a:t>15,1%</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solidFill>
                      <a:srgbClr val="EEECE1"/>
                    </a:solidFill>
                  </a:tcPr>
                </a:tc>
              </a:tr>
              <a:tr h="384085">
                <a:tc>
                  <a:txBody>
                    <a:bodyPr/>
                    <a:lstStyle/>
                    <a:p>
                      <a:pPr algn="l" rtl="0" fontAlgn="b"/>
                      <a:r>
                        <a:rPr lang="es-ES" sz="1400" b="0" i="0" u="none" strike="noStrike">
                          <a:solidFill>
                            <a:srgbClr val="000000"/>
                          </a:solidFill>
                          <a:latin typeface="Calibri"/>
                        </a:rPr>
                        <a:t>  </a:t>
                      </a:r>
                    </a:p>
                  </a:txBody>
                  <a:tcPr marL="9525" marR="9525" marT="9525" marB="0" anchor="ctr">
                    <a:lnL w="12700" cap="flat" cmpd="sng" algn="ctr">
                      <a:solidFill>
                        <a:srgbClr val="4F81BD"/>
                      </a:solidFill>
                      <a:prstDash val="solid"/>
                      <a:round/>
                      <a:headEnd type="none" w="med" len="med"/>
                      <a:tailEnd type="none" w="med" len="med"/>
                    </a:lnL>
                    <a:lnR>
                      <a:noFill/>
                    </a:lnR>
                    <a:lnT>
                      <a:noFill/>
                    </a:lnT>
                    <a:lnB>
                      <a:noFill/>
                    </a:lnB>
                  </a:tcPr>
                </a:tc>
                <a:tc>
                  <a:txBody>
                    <a:bodyPr/>
                    <a:lstStyle/>
                    <a:p>
                      <a:r>
                        <a:rPr lang="es-CL" sz="1400" b="0" i="0" u="none" strike="noStrike" kern="1200" dirty="0" smtClean="0">
                          <a:solidFill>
                            <a:srgbClr val="000000"/>
                          </a:solidFill>
                          <a:latin typeface="Calibri"/>
                          <a:ea typeface="+mn-ea"/>
                          <a:cs typeface="+mn-cs"/>
                        </a:rPr>
                        <a:t>Ingresos Gobierno Central Presupuestario</a:t>
                      </a:r>
                      <a:endParaRPr lang="es-ES" sz="1400" b="0" i="0" u="none" strike="noStrike" kern="1200" dirty="0">
                        <a:solidFill>
                          <a:srgbClr val="000000"/>
                        </a:solidFill>
                        <a:latin typeface="Calibri"/>
                        <a:ea typeface="+mn-ea"/>
                        <a:cs typeface="+mn-cs"/>
                      </a:endParaRPr>
                    </a:p>
                  </a:txBody>
                  <a:tcPr marL="9525" marR="9525" marT="9525" marB="0" anchor="ctr">
                    <a:lnL>
                      <a:noFill/>
                    </a:lnL>
                    <a:lnR>
                      <a:noFill/>
                    </a:lnR>
                    <a:lnT>
                      <a:noFill/>
                    </a:lnT>
                    <a:lnB>
                      <a:noFill/>
                    </a:lnB>
                  </a:tcPr>
                </a:tc>
                <a:tc>
                  <a:txBody>
                    <a:bodyPr/>
                    <a:lstStyle/>
                    <a:p>
                      <a:pPr algn="r" fontAlgn="b"/>
                      <a:r>
                        <a:rPr lang="es-ES" sz="1400" b="0" i="0" u="none" strike="noStrike" kern="1200" dirty="0">
                          <a:solidFill>
                            <a:srgbClr val="000000"/>
                          </a:solidFill>
                          <a:latin typeface="Calibri"/>
                          <a:ea typeface="+mn-ea"/>
                          <a:cs typeface="+mn-cs"/>
                        </a:rPr>
                        <a:t>21.849.305</a:t>
                      </a:r>
                      <a:r>
                        <a:rPr lang="es-ES" sz="1000" b="1" i="0" u="none" strike="noStrike" dirty="0">
                          <a:latin typeface="Arial"/>
                        </a:rPr>
                        <a:t> </a:t>
                      </a:r>
                    </a:p>
                  </a:txBody>
                  <a:tcPr marL="9525" marR="9525" marT="9525" marB="0" anchor="ctr">
                    <a:lnL>
                      <a:noFill/>
                    </a:lnL>
                    <a:lnR>
                      <a:noFill/>
                    </a:lnR>
                    <a:lnT>
                      <a:noFill/>
                    </a:lnT>
                    <a:lnB>
                      <a:noFill/>
                    </a:lnB>
                  </a:tcPr>
                </a:tc>
                <a:tc>
                  <a:txBody>
                    <a:bodyPr/>
                    <a:lstStyle/>
                    <a:p>
                      <a:pPr algn="ctr" fontAlgn="ctr"/>
                      <a:r>
                        <a:rPr lang="es-CL" sz="1400" b="0" i="0" u="none" strike="noStrike" dirty="0" smtClean="0">
                          <a:solidFill>
                            <a:srgbClr val="000000"/>
                          </a:solidFill>
                          <a:latin typeface="Calibri"/>
                        </a:rPr>
                        <a:t>-0,4%</a:t>
                      </a:r>
                      <a:endParaRPr lang="es-ES" sz="1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ctr" rtl="0" fontAlgn="ctr"/>
                      <a:r>
                        <a:rPr lang="es-ES" sz="1400" b="0" i="0" u="none" strike="noStrike" dirty="0">
                          <a:solidFill>
                            <a:srgbClr val="000000"/>
                          </a:solidFill>
                          <a:latin typeface="Calibri"/>
                        </a:rPr>
                        <a:t> </a:t>
                      </a:r>
                      <a:r>
                        <a:rPr lang="es-ES" sz="1400" b="0" i="0" u="none" strike="noStrike" dirty="0" smtClean="0">
                          <a:solidFill>
                            <a:srgbClr val="000000"/>
                          </a:solidFill>
                          <a:latin typeface="Calibri"/>
                        </a:rPr>
                        <a:t>14,9%</a:t>
                      </a:r>
                      <a:endParaRPr lang="es-ES" sz="1400" b="0" i="0" u="none" strike="noStrike" dirty="0">
                        <a:solidFill>
                          <a:srgbClr val="000000"/>
                        </a:solidFill>
                        <a:latin typeface="Calibri"/>
                      </a:endParaRP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441147">
                <a:tc gridSpan="2">
                  <a:txBody>
                    <a:bodyPr/>
                    <a:lstStyle/>
                    <a:p>
                      <a:pPr algn="l" rtl="0" fontAlgn="b"/>
                      <a:r>
                        <a:rPr lang="es-ES" sz="1400" b="1" i="0" u="none" strike="noStrike" dirty="0">
                          <a:solidFill>
                            <a:srgbClr val="000000"/>
                          </a:solidFill>
                          <a:latin typeface="Calibri"/>
                        </a:rPr>
                        <a:t>  Gastos Gobierno Central Total  </a:t>
                      </a:r>
                    </a:p>
                  </a:txBody>
                  <a:tcPr marL="9525" marR="9525" marT="9525" marB="0" anchor="ctr">
                    <a:lnL w="12700" cap="flat" cmpd="sng" algn="ctr">
                      <a:solidFill>
                        <a:srgbClr val="4F81BD"/>
                      </a:solidFill>
                      <a:prstDash val="solid"/>
                      <a:round/>
                      <a:headEnd type="none" w="med" len="med"/>
                      <a:tailEnd type="none" w="med" len="med"/>
                    </a:lnL>
                    <a:lnR>
                      <a:noFill/>
                    </a:lnR>
                    <a:lnT>
                      <a:noFill/>
                    </a:lnT>
                    <a:lnB>
                      <a:noFill/>
                    </a:lnB>
                    <a:solidFill>
                      <a:srgbClr val="EEECE1"/>
                    </a:solidFill>
                  </a:tcPr>
                </a:tc>
                <a:tc hMerge="1">
                  <a:txBody>
                    <a:bodyPr/>
                    <a:lstStyle/>
                    <a:p>
                      <a:endParaRPr lang="es-ES"/>
                    </a:p>
                  </a:txBody>
                  <a:tcPr/>
                </a:tc>
                <a:tc>
                  <a:txBody>
                    <a:bodyPr/>
                    <a:lstStyle/>
                    <a:p>
                      <a:pPr algn="r" rtl="0" fontAlgn="b"/>
                      <a:r>
                        <a:rPr lang="es-ES" sz="1400" b="1" i="0" u="none" strike="noStrike" dirty="0">
                          <a:solidFill>
                            <a:srgbClr val="000000"/>
                          </a:solidFill>
                          <a:latin typeface="Calibri"/>
                        </a:rPr>
                        <a:t>22.571.494</a:t>
                      </a:r>
                    </a:p>
                  </a:txBody>
                  <a:tcPr marL="9525" marR="9525" marT="9525" marB="0" anchor="ctr">
                    <a:lnL>
                      <a:noFill/>
                    </a:lnL>
                    <a:lnR>
                      <a:noFill/>
                    </a:lnR>
                    <a:lnT>
                      <a:noFill/>
                    </a:lnT>
                    <a:lnB>
                      <a:noFill/>
                    </a:lnB>
                    <a:solidFill>
                      <a:srgbClr val="EEECE1"/>
                    </a:solidFill>
                  </a:tcPr>
                </a:tc>
                <a:tc>
                  <a:txBody>
                    <a:bodyPr/>
                    <a:lstStyle/>
                    <a:p>
                      <a:pPr algn="ctr" rtl="0" fontAlgn="b"/>
                      <a:r>
                        <a:rPr lang="es-ES" sz="1400" b="1" i="0" u="none" strike="noStrike" dirty="0">
                          <a:solidFill>
                            <a:srgbClr val="000000"/>
                          </a:solidFill>
                          <a:latin typeface="Calibri"/>
                        </a:rPr>
                        <a:t>4,9%</a:t>
                      </a:r>
                    </a:p>
                  </a:txBody>
                  <a:tcPr marL="9525" marR="9525" marT="9525" marB="0" anchor="ctr">
                    <a:lnL>
                      <a:noFill/>
                    </a:lnL>
                    <a:lnR>
                      <a:noFill/>
                    </a:lnR>
                    <a:lnT>
                      <a:noFill/>
                    </a:lnT>
                    <a:lnB>
                      <a:noFill/>
                    </a:lnB>
                    <a:solidFill>
                      <a:srgbClr val="EEECE1"/>
                    </a:solidFill>
                  </a:tcPr>
                </a:tc>
                <a:tc>
                  <a:txBody>
                    <a:bodyPr/>
                    <a:lstStyle/>
                    <a:p>
                      <a:pPr algn="ctr" rtl="0" fontAlgn="b"/>
                      <a:r>
                        <a:rPr lang="es-ES" sz="1400" b="1" i="0" u="none" strike="noStrike">
                          <a:solidFill>
                            <a:srgbClr val="000000"/>
                          </a:solidFill>
                          <a:latin typeface="Calibri"/>
                        </a:rPr>
                        <a:t>15,4%</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solidFill>
                      <a:srgbClr val="EEECE1"/>
                    </a:solidFill>
                  </a:tcPr>
                </a:tc>
              </a:tr>
              <a:tr h="427562">
                <a:tc>
                  <a:txBody>
                    <a:bodyPr/>
                    <a:lstStyle/>
                    <a:p>
                      <a:pPr algn="l" rtl="0" fontAlgn="b"/>
                      <a:r>
                        <a:rPr lang="es-ES" sz="1400" b="0" i="0" u="none" strike="noStrike">
                          <a:solidFill>
                            <a:srgbClr val="000000"/>
                          </a:solidFill>
                          <a:latin typeface="Calibri"/>
                        </a:rPr>
                        <a:t>  </a:t>
                      </a:r>
                    </a:p>
                  </a:txBody>
                  <a:tcPr marL="9525" marR="9525" marT="9525" marB="0" anchor="b">
                    <a:lnL w="12700" cap="flat" cmpd="sng" algn="ctr">
                      <a:solidFill>
                        <a:srgbClr val="4F81BD"/>
                      </a:solidFill>
                      <a:prstDash val="solid"/>
                      <a:round/>
                      <a:headEnd type="none" w="med" len="med"/>
                      <a:tailEnd type="none" w="med" len="med"/>
                    </a:lnL>
                    <a:lnR>
                      <a:noFill/>
                    </a:lnR>
                    <a:lnT>
                      <a:noFill/>
                    </a:lnT>
                    <a:lnB>
                      <a:noFill/>
                    </a:lnB>
                  </a:tcPr>
                </a:tc>
                <a:tc>
                  <a:txBody>
                    <a:bodyPr/>
                    <a:lstStyle/>
                    <a:p>
                      <a:pPr algn="l" rtl="0" fontAlgn="b"/>
                      <a:r>
                        <a:rPr lang="es-ES" sz="1400" b="0" i="0" u="none" strike="noStrike" dirty="0">
                          <a:solidFill>
                            <a:srgbClr val="000000"/>
                          </a:solidFill>
                          <a:latin typeface="Calibri"/>
                        </a:rPr>
                        <a:t>Gastos Gobierno Central Presupuestario </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22.303.165</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4,7%</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15,2%</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360040">
                <a:tc gridSpan="2">
                  <a:txBody>
                    <a:bodyPr/>
                    <a:lstStyle/>
                    <a:p>
                      <a:pPr algn="l" rtl="0" fontAlgn="b"/>
                      <a:r>
                        <a:rPr lang="es-ES" sz="1400" b="1" i="0" u="none" strike="noStrike" dirty="0">
                          <a:solidFill>
                            <a:srgbClr val="000000"/>
                          </a:solidFill>
                          <a:latin typeface="Calibri"/>
                        </a:rPr>
                        <a:t>  Balance Gobierno Central Total  </a:t>
                      </a:r>
                    </a:p>
                  </a:txBody>
                  <a:tcPr marL="9525" marR="9525" marT="9525" marB="0" anchor="ctr">
                    <a:lnL w="12700" cap="flat" cmpd="sng" algn="ctr">
                      <a:solidFill>
                        <a:srgbClr val="4F81BD"/>
                      </a:solidFill>
                      <a:prstDash val="solid"/>
                      <a:round/>
                      <a:headEnd type="none" w="med" len="med"/>
                      <a:tailEnd type="none" w="med" len="med"/>
                    </a:lnL>
                    <a:lnR>
                      <a:noFill/>
                    </a:lnR>
                    <a:lnT>
                      <a:noFill/>
                    </a:lnT>
                    <a:lnB w="12700" cap="flat" cmpd="sng" algn="ctr">
                      <a:solidFill>
                        <a:srgbClr val="4F81BD"/>
                      </a:solidFill>
                      <a:prstDash val="solid"/>
                      <a:round/>
                      <a:headEnd type="none" w="med" len="med"/>
                      <a:tailEnd type="none" w="med" len="med"/>
                    </a:lnB>
                    <a:solidFill>
                      <a:srgbClr val="DBE5F1"/>
                    </a:solidFill>
                  </a:tcPr>
                </a:tc>
                <a:tc hMerge="1">
                  <a:txBody>
                    <a:bodyPr/>
                    <a:lstStyle/>
                    <a:p>
                      <a:endParaRPr lang="es-ES"/>
                    </a:p>
                  </a:txBody>
                  <a:tcPr/>
                </a:tc>
                <a:tc>
                  <a:txBody>
                    <a:bodyPr/>
                    <a:lstStyle/>
                    <a:p>
                      <a:pPr algn="r" rtl="0" fontAlgn="b"/>
                      <a:r>
                        <a:rPr lang="es-ES" sz="1400" b="1" i="0" u="none" strike="noStrike">
                          <a:solidFill>
                            <a:srgbClr val="000000"/>
                          </a:solidFill>
                          <a:latin typeface="Calibri"/>
                        </a:rPr>
                        <a:t>-404.046</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rtl="0" fontAlgn="b"/>
                      <a:r>
                        <a:rPr lang="es-ES" sz="1400" b="1" i="0" u="none" strike="noStrike">
                          <a:solidFill>
                            <a:srgbClr val="000000"/>
                          </a:solidFill>
                          <a:latin typeface="Calibri"/>
                        </a:rPr>
                        <a:t>-  </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solidFill>
                      <a:srgbClr val="DBE5F1"/>
                    </a:solidFill>
                  </a:tcPr>
                </a:tc>
                <a:tc>
                  <a:txBody>
                    <a:bodyPr/>
                    <a:lstStyle/>
                    <a:p>
                      <a:pPr algn="ctr" rtl="0" fontAlgn="b"/>
                      <a:r>
                        <a:rPr lang="es-ES" sz="1400" b="1" i="0" u="none" strike="noStrike" dirty="0">
                          <a:solidFill>
                            <a:srgbClr val="000000"/>
                          </a:solidFill>
                          <a:latin typeface="Calibri"/>
                        </a:rPr>
                        <a:t>-0,3%</a:t>
                      </a:r>
                    </a:p>
                  </a:txBody>
                  <a:tcPr marL="9525" marR="9525" marT="9525" marB="0" anchor="ctr">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DBE5F1"/>
                    </a:solidFill>
                  </a:tcPr>
                </a:tc>
              </a:tr>
            </a:tbl>
          </a:graphicData>
        </a:graphic>
      </p:graphicFrame>
      <p:graphicFrame>
        <p:nvGraphicFramePr>
          <p:cNvPr id="10" name="9 Tabla"/>
          <p:cNvGraphicFramePr>
            <a:graphicFrameLocks noGrp="1"/>
          </p:cNvGraphicFramePr>
          <p:nvPr/>
        </p:nvGraphicFramePr>
        <p:xfrm>
          <a:off x="1691680" y="4869160"/>
          <a:ext cx="5544615" cy="1009650"/>
        </p:xfrm>
        <a:graphic>
          <a:graphicData uri="http://schemas.openxmlformats.org/drawingml/2006/table">
            <a:tbl>
              <a:tblPr/>
              <a:tblGrid>
                <a:gridCol w="881847"/>
                <a:gridCol w="881847"/>
                <a:gridCol w="881847"/>
                <a:gridCol w="881847"/>
                <a:gridCol w="881847"/>
                <a:gridCol w="1135380"/>
              </a:tblGrid>
              <a:tr h="409575">
                <a:tc>
                  <a:txBody>
                    <a:bodyPr/>
                    <a:lstStyle/>
                    <a:p>
                      <a:pPr algn="ctr" fontAlgn="b"/>
                      <a:r>
                        <a:rPr lang="es-ES" sz="1200" b="0" i="0" u="none" strike="noStrike" dirty="0">
                          <a:solidFill>
                            <a:srgbClr val="000000"/>
                          </a:solidFill>
                          <a:latin typeface="Calibri"/>
                        </a:rPr>
                        <a:t> </a:t>
                      </a:r>
                    </a:p>
                  </a:txBody>
                  <a:tcPr marL="9525" marR="9525" marT="9525" marB="0" anchor="b">
                    <a:lnL w="6350" cap="flat" cmpd="sng" algn="ctr">
                      <a:solidFill>
                        <a:srgbClr val="4A7EBB"/>
                      </a:solidFill>
                      <a:prstDash val="solid"/>
                      <a:round/>
                      <a:headEnd type="none" w="med" len="med"/>
                      <a:tailEnd type="none" w="med" len="med"/>
                    </a:lnL>
                    <a:lnR>
                      <a:noFill/>
                    </a:lnR>
                    <a:lnT w="6350" cap="flat" cmpd="sng" algn="ctr">
                      <a:solidFill>
                        <a:srgbClr val="4A7EBB"/>
                      </a:solidFill>
                      <a:prstDash val="solid"/>
                      <a:round/>
                      <a:headEnd type="none" w="med" len="med"/>
                      <a:tailEnd type="none" w="med" len="med"/>
                    </a:lnT>
                    <a:lnB>
                      <a:noFill/>
                    </a:lnB>
                    <a:solidFill>
                      <a:srgbClr val="4F81BD"/>
                    </a:solidFill>
                  </a:tcPr>
                </a:tc>
                <a:tc>
                  <a:txBody>
                    <a:bodyPr/>
                    <a:lstStyle/>
                    <a:p>
                      <a:pPr algn="ctr" rtl="0" fontAlgn="ctr"/>
                      <a:r>
                        <a:rPr lang="es-ES" sz="1200" b="1" i="0" u="none" strike="noStrike">
                          <a:solidFill>
                            <a:srgbClr val="FFFFFF"/>
                          </a:solidFill>
                          <a:latin typeface="Calibri"/>
                        </a:rPr>
                        <a:t>Primer Trimestre</a:t>
                      </a:r>
                    </a:p>
                  </a:txBody>
                  <a:tcPr marL="9525" marR="9525" marT="9525" marB="0" anchor="ctr">
                    <a:lnL>
                      <a:noFill/>
                    </a:lnL>
                    <a:lnR>
                      <a:noFill/>
                    </a:lnR>
                    <a:lnT>
                      <a:noFill/>
                    </a:lnT>
                    <a:lnB>
                      <a:noFill/>
                    </a:lnB>
                    <a:solidFill>
                      <a:srgbClr val="4F81BD"/>
                    </a:solidFill>
                  </a:tcPr>
                </a:tc>
                <a:tc>
                  <a:txBody>
                    <a:bodyPr/>
                    <a:lstStyle/>
                    <a:p>
                      <a:pPr algn="ctr" rtl="0" fontAlgn="ctr"/>
                      <a:r>
                        <a:rPr lang="es-ES" sz="1200" b="1" i="0" u="none" strike="noStrike">
                          <a:solidFill>
                            <a:srgbClr val="FFFFFF"/>
                          </a:solidFill>
                          <a:latin typeface="Calibri"/>
                        </a:rPr>
                        <a:t>Segundo Trimestre</a:t>
                      </a:r>
                    </a:p>
                  </a:txBody>
                  <a:tcPr marL="9525" marR="9525" marT="9525" marB="0" anchor="ctr">
                    <a:lnL>
                      <a:noFill/>
                    </a:lnL>
                    <a:lnR w="12700" cap="flat" cmpd="sng" algn="ctr">
                      <a:solidFill>
                        <a:schemeClr val="accent1"/>
                      </a:solidFill>
                      <a:prstDash val="solid"/>
                      <a:round/>
                      <a:headEnd type="none" w="med" len="med"/>
                      <a:tailEnd type="none" w="med" len="med"/>
                    </a:lnR>
                    <a:lnT>
                      <a:noFill/>
                    </a:lnT>
                    <a:lnB>
                      <a:noFill/>
                    </a:lnB>
                    <a:solidFill>
                      <a:srgbClr val="4F81BD"/>
                    </a:solidFill>
                  </a:tcPr>
                </a:tc>
                <a:tc>
                  <a:txBody>
                    <a:bodyPr/>
                    <a:lstStyle/>
                    <a:p>
                      <a:pPr algn="ctr" rtl="0" fontAlgn="ctr"/>
                      <a:r>
                        <a:rPr lang="es-ES" sz="1200" b="1" i="0" u="none" strike="noStrike" dirty="0">
                          <a:solidFill>
                            <a:srgbClr val="FFFFFF"/>
                          </a:solidFill>
                          <a:latin typeface="Calibri"/>
                        </a:rPr>
                        <a:t>Primer Semestre</a:t>
                      </a: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a:noFill/>
                    </a:lnB>
                    <a:solidFill>
                      <a:srgbClr val="4F81BD"/>
                    </a:solidFill>
                  </a:tcPr>
                </a:tc>
                <a:tc>
                  <a:txBody>
                    <a:bodyPr/>
                    <a:lstStyle/>
                    <a:p>
                      <a:pPr algn="ctr" rtl="0" fontAlgn="ctr"/>
                      <a:r>
                        <a:rPr lang="es-ES" sz="1200" b="1" i="0" u="none" strike="noStrike">
                          <a:solidFill>
                            <a:srgbClr val="FFFFFF"/>
                          </a:solidFill>
                          <a:latin typeface="Calibri"/>
                        </a:rPr>
                        <a:t>Tercer Trimestre</a:t>
                      </a:r>
                    </a:p>
                  </a:txBody>
                  <a:tcPr marL="9525" marR="9525" marT="9525" marB="0" anchor="ctr">
                    <a:lnL w="12700" cap="flat" cmpd="sng" algn="ctr">
                      <a:solidFill>
                        <a:schemeClr val="accent1"/>
                      </a:solidFill>
                      <a:prstDash val="solid"/>
                      <a:round/>
                      <a:headEnd type="none" w="med" len="med"/>
                      <a:tailEnd type="none" w="med" len="med"/>
                    </a:lnL>
                    <a:lnR>
                      <a:noFill/>
                    </a:lnR>
                    <a:lnT>
                      <a:noFill/>
                    </a:lnT>
                    <a:lnB>
                      <a:noFill/>
                    </a:lnB>
                    <a:solidFill>
                      <a:srgbClr val="4F81BD"/>
                    </a:solidFill>
                  </a:tcPr>
                </a:tc>
                <a:tc>
                  <a:txBody>
                    <a:bodyPr/>
                    <a:lstStyle/>
                    <a:p>
                      <a:pPr algn="ctr" rtl="0" fontAlgn="ctr"/>
                      <a:r>
                        <a:rPr lang="es-ES" sz="1200" b="1" i="0" u="none" strike="noStrike" dirty="0" smtClean="0">
                          <a:solidFill>
                            <a:srgbClr val="FFFFFF"/>
                          </a:solidFill>
                          <a:latin typeface="Calibri"/>
                        </a:rPr>
                        <a:t>Acumulado al Tercer Trimestre</a:t>
                      </a:r>
                      <a:endParaRPr lang="es-ES" sz="1200" b="1" i="0" u="none" strike="noStrike" dirty="0">
                        <a:solidFill>
                          <a:srgbClr val="FFFFFF"/>
                        </a:solidFill>
                        <a:latin typeface="Calibri"/>
                      </a:endParaRPr>
                    </a:p>
                  </a:txBody>
                  <a:tcPr marL="9525" marR="9525" marT="9525" marB="0" anchor="ctr">
                    <a:lnL>
                      <a:noFill/>
                    </a:lnL>
                    <a:lnR>
                      <a:noFill/>
                    </a:lnR>
                    <a:lnT>
                      <a:noFill/>
                    </a:lnT>
                    <a:lnB>
                      <a:noFill/>
                    </a:lnB>
                    <a:solidFill>
                      <a:srgbClr val="4F81BD"/>
                    </a:solidFill>
                  </a:tcPr>
                </a:tc>
              </a:tr>
              <a:tr h="200025">
                <a:tc>
                  <a:txBody>
                    <a:bodyPr/>
                    <a:lstStyle/>
                    <a:p>
                      <a:pPr algn="ctr" rtl="0" fontAlgn="b"/>
                      <a:r>
                        <a:rPr lang="es-ES" sz="1200" b="0" i="0" u="none" strike="noStrike" dirty="0" smtClean="0">
                          <a:solidFill>
                            <a:srgbClr val="000000"/>
                          </a:solidFill>
                          <a:latin typeface="Calibri"/>
                        </a:rPr>
                        <a:t>Ingresos  </a:t>
                      </a:r>
                      <a:endParaRPr lang="es-ES" sz="1200" b="0" i="0" u="none" strike="noStrike" dirty="0">
                        <a:solidFill>
                          <a:srgbClr val="000000"/>
                        </a:solidFill>
                        <a:latin typeface="Calibri"/>
                      </a:endParaRPr>
                    </a:p>
                  </a:txBody>
                  <a:tcPr marL="9525" marR="9525" marT="9525" marB="0" anchor="ctr">
                    <a:lnL w="6350" cap="flat" cmpd="sng" algn="ctr">
                      <a:solidFill>
                        <a:srgbClr val="4A7EBB"/>
                      </a:solidFill>
                      <a:prstDash val="solid"/>
                      <a:round/>
                      <a:headEnd type="none" w="med" len="med"/>
                      <a:tailEnd type="none" w="med" len="med"/>
                    </a:lnL>
                    <a:lnR>
                      <a:noFill/>
                    </a:lnR>
                    <a:lnT>
                      <a:noFill/>
                    </a:lnT>
                    <a:lnB>
                      <a:noFill/>
                    </a:lnB>
                  </a:tcPr>
                </a:tc>
                <a:tc>
                  <a:txBody>
                    <a:bodyPr/>
                    <a:lstStyle/>
                    <a:p>
                      <a:pPr algn="ctr" rtl="0" fontAlgn="b"/>
                      <a:r>
                        <a:rPr lang="es-ES" sz="1200" b="0" i="0" u="none" strike="noStrike" dirty="0">
                          <a:solidFill>
                            <a:srgbClr val="000000"/>
                          </a:solidFill>
                          <a:latin typeface="Calibri"/>
                        </a:rPr>
                        <a:t>5,1%</a:t>
                      </a:r>
                    </a:p>
                  </a:txBody>
                  <a:tcPr marL="9525" marR="9525" marT="9525" marB="0" anchor="ctr">
                    <a:lnL>
                      <a:noFill/>
                    </a:lnL>
                    <a:lnR>
                      <a:noFill/>
                    </a:lnR>
                    <a:lnT>
                      <a:noFill/>
                    </a:lnT>
                    <a:lnB>
                      <a:noFill/>
                    </a:lnB>
                  </a:tcPr>
                </a:tc>
                <a:tc>
                  <a:txBody>
                    <a:bodyPr/>
                    <a:lstStyle/>
                    <a:p>
                      <a:pPr algn="ctr" rtl="0" fontAlgn="b"/>
                      <a:r>
                        <a:rPr lang="es-ES" sz="1200" b="0" i="0" u="none" strike="noStrike">
                          <a:solidFill>
                            <a:srgbClr val="000000"/>
                          </a:solidFill>
                          <a:latin typeface="Calibri"/>
                        </a:rPr>
                        <a:t>5,0%</a:t>
                      </a:r>
                    </a:p>
                  </a:txBody>
                  <a:tcPr marL="9525" marR="9525" marT="9525" marB="0" anchor="ctr">
                    <a:lnL>
                      <a:noFill/>
                    </a:lnL>
                    <a:lnR w="12700" cap="flat" cmpd="sng" algn="ctr">
                      <a:solidFill>
                        <a:schemeClr val="accent1"/>
                      </a:solidFill>
                      <a:prstDash val="solid"/>
                      <a:round/>
                      <a:headEnd type="none" w="med" len="med"/>
                      <a:tailEnd type="none" w="med" len="med"/>
                    </a:lnR>
                    <a:lnT>
                      <a:noFill/>
                    </a:lnT>
                    <a:lnB>
                      <a:noFill/>
                    </a:lnB>
                  </a:tcPr>
                </a:tc>
                <a:tc>
                  <a:txBody>
                    <a:bodyPr/>
                    <a:lstStyle/>
                    <a:p>
                      <a:pPr algn="ctr" rtl="0" fontAlgn="b"/>
                      <a:r>
                        <a:rPr lang="es-ES" sz="1200" b="0" i="0" u="none" strike="noStrike" dirty="0">
                          <a:solidFill>
                            <a:srgbClr val="000000"/>
                          </a:solidFill>
                          <a:latin typeface="Calibri"/>
                        </a:rPr>
                        <a:t>10,1%</a:t>
                      </a: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tcPr>
                </a:tc>
                <a:tc>
                  <a:txBody>
                    <a:bodyPr/>
                    <a:lstStyle/>
                    <a:p>
                      <a:pPr algn="ctr" rtl="0" fontAlgn="b"/>
                      <a:r>
                        <a:rPr lang="es-ES" sz="1200" b="0" i="0" u="none" strike="noStrike">
                          <a:solidFill>
                            <a:srgbClr val="000000"/>
                          </a:solidFill>
                          <a:latin typeface="Calibri"/>
                        </a:rPr>
                        <a:t>5,0%</a:t>
                      </a:r>
                    </a:p>
                  </a:txBody>
                  <a:tcPr marL="9525" marR="9525" marT="9525" marB="0" anchor="ctr">
                    <a:lnL w="12700" cap="flat" cmpd="sng" algn="ctr">
                      <a:solidFill>
                        <a:schemeClr val="accent1"/>
                      </a:solidFill>
                      <a:prstDash val="solid"/>
                      <a:round/>
                      <a:headEnd type="none" w="med" len="med"/>
                      <a:tailEnd type="none" w="med" len="med"/>
                    </a:lnL>
                    <a:lnR w="6350" cap="flat" cmpd="sng" algn="ctr">
                      <a:solidFill>
                        <a:srgbClr val="4A7EBB"/>
                      </a:solidFill>
                      <a:prstDash val="solid"/>
                      <a:round/>
                      <a:headEnd type="none" w="med" len="med"/>
                      <a:tailEnd type="none" w="med" len="med"/>
                    </a:lnR>
                    <a:lnT>
                      <a:noFill/>
                    </a:lnT>
                    <a:lnB>
                      <a:noFill/>
                    </a:lnB>
                  </a:tcPr>
                </a:tc>
                <a:tc>
                  <a:txBody>
                    <a:bodyPr/>
                    <a:lstStyle/>
                    <a:p>
                      <a:pPr algn="ctr" rtl="0" fontAlgn="b"/>
                      <a:r>
                        <a:rPr lang="es-ES" sz="1200" b="0" i="0" u="none" strike="noStrike" dirty="0">
                          <a:solidFill>
                            <a:srgbClr val="000000"/>
                          </a:solidFill>
                          <a:latin typeface="Calibri"/>
                        </a:rPr>
                        <a:t>15,1%</a:t>
                      </a:r>
                    </a:p>
                  </a:txBody>
                  <a:tcPr marL="9525" marR="9525" marT="9525" marB="0" anchor="ctr">
                    <a:lnL w="6350" cap="flat" cmpd="sng" algn="ctr">
                      <a:solidFill>
                        <a:srgbClr val="4A7EBB"/>
                      </a:solidFill>
                      <a:prstDash val="solid"/>
                      <a:round/>
                      <a:headEnd type="none" w="med" len="med"/>
                      <a:tailEnd type="none" w="med" len="med"/>
                    </a:lnL>
                    <a:lnR w="6350" cap="flat" cmpd="sng" algn="ctr">
                      <a:solidFill>
                        <a:srgbClr val="4A7EBB"/>
                      </a:solidFill>
                      <a:prstDash val="solid"/>
                      <a:round/>
                      <a:headEnd type="none" w="med" len="med"/>
                      <a:tailEnd type="none" w="med" len="med"/>
                    </a:lnR>
                    <a:lnT>
                      <a:noFill/>
                    </a:lnT>
                    <a:lnB>
                      <a:noFill/>
                    </a:lnB>
                  </a:tcPr>
                </a:tc>
              </a:tr>
              <a:tr h="200025">
                <a:tc>
                  <a:txBody>
                    <a:bodyPr/>
                    <a:lstStyle/>
                    <a:p>
                      <a:pPr algn="ctr" rtl="0" fontAlgn="b"/>
                      <a:r>
                        <a:rPr lang="es-ES" sz="1200" b="0" i="0" u="none" strike="noStrike" dirty="0" smtClean="0">
                          <a:solidFill>
                            <a:srgbClr val="000000"/>
                          </a:solidFill>
                          <a:latin typeface="Calibri"/>
                        </a:rPr>
                        <a:t>Gastos  </a:t>
                      </a:r>
                      <a:endParaRPr lang="es-ES" sz="1200" b="0" i="0" u="none" strike="noStrike" dirty="0">
                        <a:solidFill>
                          <a:srgbClr val="000000"/>
                        </a:solidFill>
                        <a:latin typeface="Calibri"/>
                      </a:endParaRPr>
                    </a:p>
                  </a:txBody>
                  <a:tcPr marL="9525" marR="9525" marT="9525" marB="0" anchor="ctr">
                    <a:lnL w="6350" cap="flat" cmpd="sng" algn="ctr">
                      <a:solidFill>
                        <a:srgbClr val="4A7EBB"/>
                      </a:solidFill>
                      <a:prstDash val="solid"/>
                      <a:round/>
                      <a:headEnd type="none" w="med" len="med"/>
                      <a:tailEnd type="none" w="med" len="med"/>
                    </a:lnL>
                    <a:lnR>
                      <a:noFill/>
                    </a:lnR>
                    <a:lnT>
                      <a:noFill/>
                    </a:lnT>
                    <a:lnB>
                      <a:noFill/>
                    </a:lnB>
                  </a:tcPr>
                </a:tc>
                <a:tc>
                  <a:txBody>
                    <a:bodyPr/>
                    <a:lstStyle/>
                    <a:p>
                      <a:pPr algn="ctr" rtl="0" fontAlgn="b"/>
                      <a:r>
                        <a:rPr lang="es-ES" sz="1200" b="0" i="0" u="none" strike="noStrike" dirty="0">
                          <a:solidFill>
                            <a:srgbClr val="000000"/>
                          </a:solidFill>
                          <a:latin typeface="Calibri"/>
                        </a:rPr>
                        <a:t>4,8%</a:t>
                      </a:r>
                    </a:p>
                  </a:txBody>
                  <a:tcPr marL="9525" marR="9525" marT="9525" marB="0" anchor="ctr">
                    <a:lnL>
                      <a:noFill/>
                    </a:lnL>
                    <a:lnR>
                      <a:noFill/>
                    </a:lnR>
                    <a:lnT>
                      <a:noFill/>
                    </a:lnT>
                    <a:lnB>
                      <a:noFill/>
                    </a:lnB>
                  </a:tcPr>
                </a:tc>
                <a:tc>
                  <a:txBody>
                    <a:bodyPr/>
                    <a:lstStyle/>
                    <a:p>
                      <a:pPr algn="ctr" rtl="0" fontAlgn="b"/>
                      <a:r>
                        <a:rPr lang="es-ES" sz="1200" b="0" i="0" u="none" strike="noStrike" dirty="0">
                          <a:solidFill>
                            <a:srgbClr val="000000"/>
                          </a:solidFill>
                          <a:latin typeface="Calibri"/>
                        </a:rPr>
                        <a:t>5,2%</a:t>
                      </a:r>
                    </a:p>
                  </a:txBody>
                  <a:tcPr marL="9525" marR="9525" marT="9525" marB="0" anchor="ctr">
                    <a:lnL>
                      <a:noFill/>
                    </a:lnL>
                    <a:lnR w="12700" cap="flat" cmpd="sng" algn="ctr">
                      <a:solidFill>
                        <a:schemeClr val="accent1"/>
                      </a:solidFill>
                      <a:prstDash val="solid"/>
                      <a:round/>
                      <a:headEnd type="none" w="med" len="med"/>
                      <a:tailEnd type="none" w="med" len="med"/>
                    </a:lnR>
                    <a:lnT>
                      <a:noFill/>
                    </a:lnT>
                    <a:lnB>
                      <a:noFill/>
                    </a:lnB>
                  </a:tcPr>
                </a:tc>
                <a:tc>
                  <a:txBody>
                    <a:bodyPr/>
                    <a:lstStyle/>
                    <a:p>
                      <a:pPr algn="ctr" rtl="0" fontAlgn="b"/>
                      <a:r>
                        <a:rPr lang="es-ES" sz="1200" b="0" i="0" u="none" strike="noStrike" dirty="0">
                          <a:solidFill>
                            <a:srgbClr val="000000"/>
                          </a:solidFill>
                          <a:latin typeface="Calibri"/>
                        </a:rPr>
                        <a:t>10,0%</a:t>
                      </a: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a:noFill/>
                    </a:lnB>
                  </a:tcPr>
                </a:tc>
                <a:tc>
                  <a:txBody>
                    <a:bodyPr/>
                    <a:lstStyle/>
                    <a:p>
                      <a:pPr algn="ctr" rtl="0" fontAlgn="b"/>
                      <a:r>
                        <a:rPr lang="es-ES" sz="1200" b="0" i="0" u="none" strike="noStrike">
                          <a:solidFill>
                            <a:srgbClr val="000000"/>
                          </a:solidFill>
                          <a:latin typeface="Calibri"/>
                        </a:rPr>
                        <a:t>5,4%</a:t>
                      </a:r>
                    </a:p>
                  </a:txBody>
                  <a:tcPr marL="9525" marR="9525" marT="9525" marB="0" anchor="ctr">
                    <a:lnL w="12700" cap="flat" cmpd="sng" algn="ctr">
                      <a:solidFill>
                        <a:schemeClr val="accent1"/>
                      </a:solidFill>
                      <a:prstDash val="solid"/>
                      <a:round/>
                      <a:headEnd type="none" w="med" len="med"/>
                      <a:tailEnd type="none" w="med" len="med"/>
                    </a:lnL>
                    <a:lnR w="6350" cap="flat" cmpd="sng" algn="ctr">
                      <a:solidFill>
                        <a:srgbClr val="4A7EBB"/>
                      </a:solidFill>
                      <a:prstDash val="solid"/>
                      <a:round/>
                      <a:headEnd type="none" w="med" len="med"/>
                      <a:tailEnd type="none" w="med" len="med"/>
                    </a:lnR>
                    <a:lnT>
                      <a:noFill/>
                    </a:lnT>
                    <a:lnB>
                      <a:noFill/>
                    </a:lnB>
                  </a:tcPr>
                </a:tc>
                <a:tc>
                  <a:txBody>
                    <a:bodyPr/>
                    <a:lstStyle/>
                    <a:p>
                      <a:pPr algn="ctr" rtl="0" fontAlgn="b"/>
                      <a:r>
                        <a:rPr lang="es-ES" sz="1200" b="0" i="0" u="none" strike="noStrike">
                          <a:solidFill>
                            <a:srgbClr val="000000"/>
                          </a:solidFill>
                          <a:latin typeface="Calibri"/>
                        </a:rPr>
                        <a:t>15,4%</a:t>
                      </a:r>
                    </a:p>
                  </a:txBody>
                  <a:tcPr marL="9525" marR="9525" marT="9525" marB="0" anchor="ctr">
                    <a:lnL w="6350" cap="flat" cmpd="sng" algn="ctr">
                      <a:solidFill>
                        <a:srgbClr val="4A7EBB"/>
                      </a:solidFill>
                      <a:prstDash val="solid"/>
                      <a:round/>
                      <a:headEnd type="none" w="med" len="med"/>
                      <a:tailEnd type="none" w="med" len="med"/>
                    </a:lnL>
                    <a:lnR w="6350" cap="flat" cmpd="sng" algn="ctr">
                      <a:solidFill>
                        <a:srgbClr val="4A7EBB"/>
                      </a:solidFill>
                      <a:prstDash val="solid"/>
                      <a:round/>
                      <a:headEnd type="none" w="med" len="med"/>
                      <a:tailEnd type="none" w="med" len="med"/>
                    </a:lnR>
                    <a:lnT>
                      <a:noFill/>
                    </a:lnT>
                    <a:lnB>
                      <a:noFill/>
                    </a:lnB>
                  </a:tcPr>
                </a:tc>
              </a:tr>
              <a:tr h="200025">
                <a:tc>
                  <a:txBody>
                    <a:bodyPr/>
                    <a:lstStyle/>
                    <a:p>
                      <a:pPr algn="ctr" rtl="0" fontAlgn="b"/>
                      <a:r>
                        <a:rPr lang="es-ES" sz="1200" b="1" i="0" u="none" strike="noStrike" dirty="0" smtClean="0">
                          <a:solidFill>
                            <a:srgbClr val="000000"/>
                          </a:solidFill>
                          <a:latin typeface="Calibri"/>
                        </a:rPr>
                        <a:t>Balance </a:t>
                      </a:r>
                      <a:endParaRPr lang="es-ES" sz="1200" b="1" i="0" u="none" strike="noStrike" dirty="0">
                        <a:solidFill>
                          <a:srgbClr val="000000"/>
                        </a:solidFill>
                        <a:latin typeface="Calibri"/>
                      </a:endParaRPr>
                    </a:p>
                  </a:txBody>
                  <a:tcPr marL="9525" marR="9525" marT="9525" marB="0" anchor="ctr">
                    <a:lnL w="6350" cap="flat" cmpd="sng" algn="ctr">
                      <a:solidFill>
                        <a:srgbClr val="4A7EBB"/>
                      </a:solidFill>
                      <a:prstDash val="solid"/>
                      <a:round/>
                      <a:headEnd type="none" w="med" len="med"/>
                      <a:tailEnd type="none" w="med" len="med"/>
                    </a:lnL>
                    <a:lnR>
                      <a:noFill/>
                    </a:lnR>
                    <a:lnT>
                      <a:noFill/>
                    </a:lnT>
                    <a:lnB w="6350" cap="flat" cmpd="sng" algn="ctr">
                      <a:solidFill>
                        <a:srgbClr val="4A7EBB"/>
                      </a:solidFill>
                      <a:prstDash val="solid"/>
                      <a:round/>
                      <a:headEnd type="none" w="med" len="med"/>
                      <a:tailEnd type="none" w="med" len="med"/>
                    </a:lnB>
                    <a:solidFill>
                      <a:srgbClr val="DCE6F2"/>
                    </a:solidFill>
                  </a:tcPr>
                </a:tc>
                <a:tc>
                  <a:txBody>
                    <a:bodyPr/>
                    <a:lstStyle/>
                    <a:p>
                      <a:pPr algn="ctr" rtl="0" fontAlgn="b"/>
                      <a:r>
                        <a:rPr lang="es-ES" sz="1200" b="1" i="0" u="none" strike="noStrike">
                          <a:solidFill>
                            <a:srgbClr val="000000"/>
                          </a:solidFill>
                          <a:latin typeface="Calibri"/>
                        </a:rPr>
                        <a:t>0,3%</a:t>
                      </a:r>
                    </a:p>
                  </a:txBody>
                  <a:tcPr marL="9525" marR="9525" marT="9525" marB="0" anchor="ctr">
                    <a:lnL>
                      <a:noFill/>
                    </a:lnL>
                    <a:lnR>
                      <a:noFill/>
                    </a:lnR>
                    <a:lnT>
                      <a:noFill/>
                    </a:lnT>
                    <a:lnB w="6350" cap="flat" cmpd="sng" algn="ctr">
                      <a:solidFill>
                        <a:srgbClr val="4A7EBB"/>
                      </a:solidFill>
                      <a:prstDash val="solid"/>
                      <a:round/>
                      <a:headEnd type="none" w="med" len="med"/>
                      <a:tailEnd type="none" w="med" len="med"/>
                    </a:lnB>
                    <a:solidFill>
                      <a:srgbClr val="DCE6F2"/>
                    </a:solidFill>
                  </a:tcPr>
                </a:tc>
                <a:tc>
                  <a:txBody>
                    <a:bodyPr/>
                    <a:lstStyle/>
                    <a:p>
                      <a:pPr algn="ctr" rtl="0" fontAlgn="b"/>
                      <a:r>
                        <a:rPr lang="es-ES" sz="1200" b="1" i="0" u="none" strike="noStrike">
                          <a:solidFill>
                            <a:srgbClr val="000000"/>
                          </a:solidFill>
                          <a:latin typeface="Calibri"/>
                        </a:rPr>
                        <a:t>-0,2%</a:t>
                      </a:r>
                    </a:p>
                  </a:txBody>
                  <a:tcPr marL="9525" marR="9525" marT="9525" marB="0" anchor="ctr">
                    <a:lnL>
                      <a:noFill/>
                    </a:lnL>
                    <a:lnR w="12700" cap="flat" cmpd="sng" algn="ctr">
                      <a:solidFill>
                        <a:schemeClr val="accent1"/>
                      </a:solidFill>
                      <a:prstDash val="solid"/>
                      <a:round/>
                      <a:headEnd type="none" w="med" len="med"/>
                      <a:tailEnd type="none" w="med" len="med"/>
                    </a:lnR>
                    <a:lnT>
                      <a:noFill/>
                    </a:lnT>
                    <a:lnB w="6350" cap="flat" cmpd="sng" algn="ctr">
                      <a:solidFill>
                        <a:srgbClr val="4A7EBB"/>
                      </a:solidFill>
                      <a:prstDash val="solid"/>
                      <a:round/>
                      <a:headEnd type="none" w="med" len="med"/>
                      <a:tailEnd type="none" w="med" len="med"/>
                    </a:lnB>
                    <a:solidFill>
                      <a:srgbClr val="DCE6F2"/>
                    </a:solidFill>
                  </a:tcPr>
                </a:tc>
                <a:tc>
                  <a:txBody>
                    <a:bodyPr/>
                    <a:lstStyle/>
                    <a:p>
                      <a:pPr algn="ctr" rtl="0" fontAlgn="b"/>
                      <a:r>
                        <a:rPr lang="es-ES" sz="1200" b="1" i="0" u="none" strike="noStrike" dirty="0">
                          <a:solidFill>
                            <a:srgbClr val="000000"/>
                          </a:solidFill>
                          <a:latin typeface="Calibri"/>
                        </a:rPr>
                        <a:t>0,1%</a:t>
                      </a: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a:noFill/>
                    </a:lnT>
                    <a:lnB w="12700" cap="flat" cmpd="sng" algn="ctr">
                      <a:solidFill>
                        <a:schemeClr val="accent1"/>
                      </a:solidFill>
                      <a:prstDash val="solid"/>
                      <a:round/>
                      <a:headEnd type="none" w="med" len="med"/>
                      <a:tailEnd type="none" w="med" len="med"/>
                    </a:lnB>
                    <a:solidFill>
                      <a:srgbClr val="DCE6F2"/>
                    </a:solidFill>
                  </a:tcPr>
                </a:tc>
                <a:tc>
                  <a:txBody>
                    <a:bodyPr/>
                    <a:lstStyle/>
                    <a:p>
                      <a:pPr algn="ctr" rtl="0" fontAlgn="b"/>
                      <a:r>
                        <a:rPr lang="es-ES" sz="1200" b="1" i="0" u="none" strike="noStrike" dirty="0">
                          <a:solidFill>
                            <a:srgbClr val="000000"/>
                          </a:solidFill>
                          <a:latin typeface="Calibri"/>
                        </a:rPr>
                        <a:t>-0,4%</a:t>
                      </a:r>
                    </a:p>
                  </a:txBody>
                  <a:tcPr marL="9525" marR="9525" marT="9525" marB="0" anchor="ctr">
                    <a:lnL w="12700" cap="flat" cmpd="sng" algn="ctr">
                      <a:solidFill>
                        <a:schemeClr val="accent1"/>
                      </a:solidFill>
                      <a:prstDash val="solid"/>
                      <a:round/>
                      <a:headEnd type="none" w="med" len="med"/>
                      <a:tailEnd type="none" w="med" len="med"/>
                    </a:lnL>
                    <a:lnR w="6350" cap="flat" cmpd="sng" algn="ctr">
                      <a:solidFill>
                        <a:srgbClr val="4A7EBB"/>
                      </a:solidFill>
                      <a:prstDash val="solid"/>
                      <a:round/>
                      <a:headEnd type="none" w="med" len="med"/>
                      <a:tailEnd type="none" w="med" len="med"/>
                    </a:lnR>
                    <a:lnT>
                      <a:noFill/>
                    </a:lnT>
                    <a:lnB w="6350" cap="flat" cmpd="sng" algn="ctr">
                      <a:solidFill>
                        <a:srgbClr val="4A7EBB"/>
                      </a:solidFill>
                      <a:prstDash val="solid"/>
                      <a:round/>
                      <a:headEnd type="none" w="med" len="med"/>
                      <a:tailEnd type="none" w="med" len="med"/>
                    </a:lnB>
                    <a:solidFill>
                      <a:srgbClr val="DCE6F2"/>
                    </a:solidFill>
                  </a:tcPr>
                </a:tc>
                <a:tc>
                  <a:txBody>
                    <a:bodyPr/>
                    <a:lstStyle/>
                    <a:p>
                      <a:pPr algn="ctr" rtl="0" fontAlgn="b"/>
                      <a:r>
                        <a:rPr lang="es-ES" sz="1200" b="1" i="0" u="none" strike="noStrike" dirty="0">
                          <a:solidFill>
                            <a:srgbClr val="000000"/>
                          </a:solidFill>
                          <a:latin typeface="Calibri"/>
                        </a:rPr>
                        <a:t>-0,3%</a:t>
                      </a:r>
                    </a:p>
                  </a:txBody>
                  <a:tcPr marL="9525" marR="9525" marT="9525" marB="0" anchor="ctr">
                    <a:lnL w="6350" cap="flat" cmpd="sng" algn="ctr">
                      <a:solidFill>
                        <a:srgbClr val="4A7EBB"/>
                      </a:solidFill>
                      <a:prstDash val="solid"/>
                      <a:round/>
                      <a:headEnd type="none" w="med" len="med"/>
                      <a:tailEnd type="none" w="med" len="med"/>
                    </a:lnL>
                    <a:lnR w="6350" cap="flat" cmpd="sng" algn="ctr">
                      <a:solidFill>
                        <a:srgbClr val="4A7EBB"/>
                      </a:solidFill>
                      <a:prstDash val="solid"/>
                      <a:round/>
                      <a:headEnd type="none" w="med" len="med"/>
                      <a:tailEnd type="none" w="med" len="med"/>
                    </a:lnR>
                    <a:lnT>
                      <a:noFill/>
                    </a:lnT>
                    <a:lnB w="6350" cap="flat" cmpd="sng" algn="ctr">
                      <a:solidFill>
                        <a:srgbClr val="4A7EBB"/>
                      </a:solidFill>
                      <a:prstDash val="solid"/>
                      <a:round/>
                      <a:headEnd type="none" w="med" len="med"/>
                      <a:tailEnd type="none" w="med" len="med"/>
                    </a:lnB>
                    <a:solidFill>
                      <a:srgbClr val="DCE6F2"/>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844824"/>
            <a:ext cx="7489329" cy="2448272"/>
          </a:xfrm>
        </p:spPr>
        <p:txBody>
          <a:bodyPr/>
          <a:lstStyle/>
          <a:p>
            <a:r>
              <a:rPr lang="es-ES_tradnl" b="1" dirty="0" smtClean="0">
                <a:solidFill>
                  <a:schemeClr val="accent1"/>
                </a:solidFill>
              </a:rPr>
              <a:t>Ingresos del Gobierno Central</a:t>
            </a:r>
            <a:endParaRPr lang="es-ES"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CL" sz="2000" b="1" dirty="0" smtClean="0"/>
              <a:t>Ingresos Gobierno Central Total </a:t>
            </a:r>
            <a:br>
              <a:rPr lang="es-CL" sz="2000" b="1" dirty="0" smtClean="0"/>
            </a:br>
            <a:r>
              <a:rPr lang="es-CL" sz="2000" b="1" dirty="0" smtClean="0"/>
              <a:t>Acumulado al tercer trimestre 2014</a:t>
            </a:r>
            <a:br>
              <a:rPr lang="es-CL" sz="2000" b="1" dirty="0" smtClean="0"/>
            </a:br>
            <a:r>
              <a:rPr lang="es-CL" sz="1800" dirty="0" smtClean="0"/>
              <a:t>(millones de pesos y %)</a:t>
            </a:r>
            <a:r>
              <a:rPr lang="es-CL" dirty="0" smtClean="0"/>
              <a:t/>
            </a:r>
            <a:br>
              <a:rPr lang="es-CL" dirty="0" smtClean="0"/>
            </a:br>
            <a:r>
              <a:rPr lang="es-CL" dirty="0" smtClean="0"/>
              <a:t/>
            </a:r>
            <a:br>
              <a:rPr lang="es-CL" dirty="0" smtClean="0"/>
            </a:br>
            <a:endParaRPr lang="es-ES" dirty="0"/>
          </a:p>
        </p:txBody>
      </p:sp>
      <p:sp>
        <p:nvSpPr>
          <p:cNvPr id="4" name="3 Marcador de número de diapositiva"/>
          <p:cNvSpPr>
            <a:spLocks noGrp="1"/>
          </p:cNvSpPr>
          <p:nvPr>
            <p:ph type="sldNum" sz="quarter" idx="11"/>
          </p:nvPr>
        </p:nvSpPr>
        <p:spPr/>
        <p:txBody>
          <a:bodyPr/>
          <a:lstStyle/>
          <a:p>
            <a:fld id="{0C6F282E-309D-4B24-8729-853DEFB0C5E6}" type="slidenum">
              <a:rPr lang="en-US" smtClean="0"/>
              <a:pPr/>
              <a:t>5</a:t>
            </a:fld>
            <a:endParaRPr lang="en-US"/>
          </a:p>
        </p:txBody>
      </p:sp>
      <p:sp>
        <p:nvSpPr>
          <p:cNvPr id="10" name="9 CuadroTexto"/>
          <p:cNvSpPr txBox="1"/>
          <p:nvPr/>
        </p:nvSpPr>
        <p:spPr>
          <a:xfrm>
            <a:off x="152401" y="5839598"/>
            <a:ext cx="7845990" cy="461665"/>
          </a:xfrm>
          <a:prstGeom prst="rect">
            <a:avLst/>
          </a:prstGeom>
          <a:noFill/>
        </p:spPr>
        <p:txBody>
          <a:bodyPr wrap="square" rtlCol="0">
            <a:spAutoFit/>
          </a:bodyPr>
          <a:lstStyle/>
          <a:p>
            <a:r>
              <a:rPr lang="es-CL" sz="1200" dirty="0" smtClean="0">
                <a:latin typeface="+mn-lt"/>
              </a:rPr>
              <a:t>(1) Incluye donaciones, rentas de la propiedad, ingresos de operación y otros ingresos corrientes.</a:t>
            </a:r>
          </a:p>
          <a:p>
            <a:r>
              <a:rPr lang="es-CL" sz="1200" dirty="0" smtClean="0">
                <a:latin typeface="+mn-lt"/>
              </a:rPr>
              <a:t>(p):  PIB proyectado.</a:t>
            </a:r>
          </a:p>
        </p:txBody>
      </p:sp>
      <p:graphicFrame>
        <p:nvGraphicFramePr>
          <p:cNvPr id="7" name="6 Marcador de contenido"/>
          <p:cNvGraphicFramePr>
            <a:graphicFrameLocks noGrp="1"/>
          </p:cNvGraphicFramePr>
          <p:nvPr>
            <p:ph idx="1"/>
          </p:nvPr>
        </p:nvGraphicFramePr>
        <p:xfrm>
          <a:off x="395537" y="1700810"/>
          <a:ext cx="7921377" cy="3312366"/>
        </p:xfrm>
        <a:graphic>
          <a:graphicData uri="http://schemas.openxmlformats.org/drawingml/2006/table">
            <a:tbl>
              <a:tblPr/>
              <a:tblGrid>
                <a:gridCol w="856365"/>
                <a:gridCol w="3639552"/>
                <a:gridCol w="856365"/>
                <a:gridCol w="856365"/>
                <a:gridCol w="856365"/>
                <a:gridCol w="856365"/>
              </a:tblGrid>
              <a:tr h="296434">
                <a:tc rowSpan="2" gridSpan="2">
                  <a:txBody>
                    <a:bodyPr/>
                    <a:lstStyle/>
                    <a:p>
                      <a:pPr algn="l" fontAlgn="b"/>
                      <a:endParaRPr lang="es-ES" sz="1400" b="1" i="0" u="sng" strike="noStrike" dirty="0">
                        <a:solidFill>
                          <a:srgbClr val="FFFFFF"/>
                        </a:solidFill>
                        <a:latin typeface="Calibri"/>
                      </a:endParaRPr>
                    </a:p>
                  </a:txBody>
                  <a:tcPr marL="9525" marR="9525" marT="9525" marB="0" anchor="b">
                    <a:lnL w="6350" cap="flat" cmpd="sng" algn="ctr">
                      <a:solidFill>
                        <a:srgbClr val="4A7EBB"/>
                      </a:solidFill>
                      <a:prstDash val="solid"/>
                      <a:round/>
                      <a:headEnd type="none" w="med" len="med"/>
                      <a:tailEnd type="none" w="med" len="med"/>
                    </a:lnL>
                    <a:lnR>
                      <a:noFill/>
                    </a:lnR>
                    <a:lnT w="6350" cap="flat" cmpd="sng" algn="ctr">
                      <a:solidFill>
                        <a:srgbClr val="4A7EBB"/>
                      </a:solidFill>
                      <a:prstDash val="solid"/>
                      <a:round/>
                      <a:headEnd type="none" w="med" len="med"/>
                      <a:tailEnd type="none" w="med" len="med"/>
                    </a:lnT>
                    <a:lnB>
                      <a:noFill/>
                    </a:lnB>
                    <a:solidFill>
                      <a:srgbClr val="4F81BD"/>
                    </a:solidFill>
                  </a:tcPr>
                </a:tc>
                <a:tc rowSpan="2" hMerge="1">
                  <a:txBody>
                    <a:bodyPr/>
                    <a:lstStyle/>
                    <a:p>
                      <a:endParaRPr lang="es-ES"/>
                    </a:p>
                  </a:txBody>
                  <a:tcPr/>
                </a:tc>
                <a:tc>
                  <a:txBody>
                    <a:bodyPr/>
                    <a:lstStyle/>
                    <a:p>
                      <a:pPr algn="ctr" rtl="0" fontAlgn="b"/>
                      <a:r>
                        <a:rPr lang="es-ES" sz="1400" b="1" i="0" u="none" strike="noStrike">
                          <a:solidFill>
                            <a:srgbClr val="FFFFFF"/>
                          </a:solidFill>
                          <a:latin typeface="Calibri"/>
                        </a:rPr>
                        <a:t>Millones  </a:t>
                      </a:r>
                    </a:p>
                  </a:txBody>
                  <a:tcPr marL="9525" marR="9525" marT="9525" marB="0" anchor="b">
                    <a:lnL>
                      <a:noFill/>
                    </a:lnL>
                    <a:lnR>
                      <a:noFill/>
                    </a:lnR>
                    <a:lnT w="6350" cap="flat" cmpd="sng" algn="ctr">
                      <a:solidFill>
                        <a:srgbClr val="4A7EBB"/>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 del  </a:t>
                      </a:r>
                    </a:p>
                  </a:txBody>
                  <a:tcPr marL="9525" marR="9525" marT="9525" marB="0" anchor="b">
                    <a:lnL>
                      <a:noFill/>
                    </a:lnL>
                    <a:lnR>
                      <a:noFill/>
                    </a:lnR>
                    <a:lnT w="6350" cap="flat" cmpd="sng" algn="ctr">
                      <a:solidFill>
                        <a:srgbClr val="4A7EBB"/>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Var % </a:t>
                      </a:r>
                    </a:p>
                  </a:txBody>
                  <a:tcPr marL="9525" marR="9525" marT="9525" marB="0" anchor="b">
                    <a:lnL>
                      <a:noFill/>
                    </a:lnL>
                    <a:lnR>
                      <a:noFill/>
                    </a:lnR>
                    <a:lnT w="6350" cap="flat" cmpd="sng" algn="ctr">
                      <a:solidFill>
                        <a:srgbClr val="4A7EBB"/>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 del PIB </a:t>
                      </a:r>
                    </a:p>
                  </a:txBody>
                  <a:tcPr marL="9525" marR="9525" marT="9525" marB="0" anchor="b">
                    <a:lnL>
                      <a:noFill/>
                    </a:lnL>
                    <a:lnR w="6350" cap="flat" cmpd="sng" algn="ctr">
                      <a:solidFill>
                        <a:srgbClr val="4A7EBB"/>
                      </a:solidFill>
                      <a:prstDash val="solid"/>
                      <a:round/>
                      <a:headEnd type="none" w="med" len="med"/>
                      <a:tailEnd type="none" w="med" len="med"/>
                    </a:lnR>
                    <a:lnT w="6350" cap="flat" cmpd="sng" algn="ctr">
                      <a:solidFill>
                        <a:srgbClr val="4A7EBB"/>
                      </a:solidFill>
                      <a:prstDash val="solid"/>
                      <a:round/>
                      <a:headEnd type="none" w="med" len="med"/>
                      <a:tailEnd type="none" w="med" len="med"/>
                    </a:lnT>
                    <a:lnB>
                      <a:noFill/>
                    </a:lnB>
                    <a:solidFill>
                      <a:srgbClr val="4F81BD"/>
                    </a:solidFill>
                  </a:tcPr>
                </a:tc>
              </a:tr>
              <a:tr h="296434">
                <a:tc gridSpan="2" vMerge="1">
                  <a:txBody>
                    <a:bodyPr/>
                    <a:lstStyle/>
                    <a:p>
                      <a:endParaRPr lang="es-ES"/>
                    </a:p>
                  </a:txBody>
                  <a:tcPr/>
                </a:tc>
                <a:tc hMerge="1" vMerge="1">
                  <a:txBody>
                    <a:bodyPr/>
                    <a:lstStyle/>
                    <a:p>
                      <a:endParaRPr lang="es-ES"/>
                    </a:p>
                  </a:txBody>
                  <a:tcPr/>
                </a:tc>
                <a:tc>
                  <a:txBody>
                    <a:bodyPr/>
                    <a:lstStyle/>
                    <a:p>
                      <a:pPr algn="ctr" rtl="0" fontAlgn="b"/>
                      <a:r>
                        <a:rPr lang="es-ES" sz="1400" b="1" i="0" u="none" strike="noStrike">
                          <a:solidFill>
                            <a:srgbClr val="FFFFFF"/>
                          </a:solidFill>
                          <a:latin typeface="Calibri"/>
                        </a:rPr>
                        <a:t>de pesos  </a:t>
                      </a:r>
                    </a:p>
                  </a:txBody>
                  <a:tcPr marL="9525" marR="9525" marT="9525" marB="0" anchor="b">
                    <a:lnL>
                      <a:noFill/>
                    </a:lnL>
                    <a:lnR>
                      <a:noFill/>
                    </a:lnR>
                    <a:lnT>
                      <a:noFill/>
                    </a:lnT>
                    <a:lnB>
                      <a:noFill/>
                    </a:lnB>
                    <a:solidFill>
                      <a:srgbClr val="4F81BD"/>
                    </a:solidFill>
                  </a:tcPr>
                </a:tc>
                <a:tc>
                  <a:txBody>
                    <a:bodyPr/>
                    <a:lstStyle/>
                    <a:p>
                      <a:pPr algn="ctr" rtl="0" fontAlgn="b"/>
                      <a:r>
                        <a:rPr lang="es-ES" sz="1400" b="1" i="0" u="none" strike="noStrike">
                          <a:solidFill>
                            <a:srgbClr val="FFFFFF"/>
                          </a:solidFill>
                          <a:latin typeface="Calibri"/>
                        </a:rPr>
                        <a:t>total  </a:t>
                      </a:r>
                    </a:p>
                  </a:txBody>
                  <a:tcPr marL="9525" marR="9525" marT="9525" marB="0" anchor="b">
                    <a:lnL>
                      <a:noFill/>
                    </a:lnL>
                    <a:lnR>
                      <a:noFill/>
                    </a:lnR>
                    <a:lnT>
                      <a:noFill/>
                    </a:lnT>
                    <a:lnB>
                      <a:noFill/>
                    </a:lnB>
                    <a:solidFill>
                      <a:srgbClr val="4F81BD"/>
                    </a:solidFill>
                  </a:tcPr>
                </a:tc>
                <a:tc>
                  <a:txBody>
                    <a:bodyPr/>
                    <a:lstStyle/>
                    <a:p>
                      <a:pPr algn="ctr" rtl="0" fontAlgn="b"/>
                      <a:r>
                        <a:rPr lang="es-ES" sz="1400" b="1" i="0" u="none" strike="noStrike">
                          <a:solidFill>
                            <a:srgbClr val="FFFFFF"/>
                          </a:solidFill>
                          <a:latin typeface="Calibri"/>
                        </a:rPr>
                        <a:t>anual  </a:t>
                      </a:r>
                    </a:p>
                  </a:txBody>
                  <a:tcPr marL="9525" marR="9525" marT="9525" marB="0" anchor="b">
                    <a:lnL>
                      <a:noFill/>
                    </a:lnL>
                    <a:lnR>
                      <a:noFill/>
                    </a:lnR>
                    <a:lnT>
                      <a:noFill/>
                    </a:lnT>
                    <a:lnB>
                      <a:noFill/>
                    </a:lnB>
                    <a:solidFill>
                      <a:srgbClr val="4F81BD"/>
                    </a:solidFill>
                  </a:tcPr>
                </a:tc>
                <a:tc>
                  <a:txBody>
                    <a:bodyPr/>
                    <a:lstStyle/>
                    <a:p>
                      <a:pPr algn="ctr" rtl="0" fontAlgn="b"/>
                      <a:r>
                        <a:rPr lang="es-ES" sz="1400" b="1" i="0" u="none" strike="noStrike">
                          <a:solidFill>
                            <a:srgbClr val="FFFFFF"/>
                          </a:solidFill>
                          <a:latin typeface="Calibri"/>
                        </a:rPr>
                        <a:t>(p) </a:t>
                      </a:r>
                    </a:p>
                  </a:txBody>
                  <a:tcPr marL="9525" marR="9525" marT="9525" marB="0" anchor="b">
                    <a:lnL>
                      <a:noFill/>
                    </a:lnL>
                    <a:lnR w="6350" cap="flat" cmpd="sng" algn="ctr">
                      <a:solidFill>
                        <a:srgbClr val="4A7EBB"/>
                      </a:solidFill>
                      <a:prstDash val="solid"/>
                      <a:round/>
                      <a:headEnd type="none" w="med" len="med"/>
                      <a:tailEnd type="none" w="med" len="med"/>
                    </a:lnR>
                    <a:lnT>
                      <a:noFill/>
                    </a:lnT>
                    <a:lnB>
                      <a:noFill/>
                    </a:lnB>
                    <a:solidFill>
                      <a:srgbClr val="4F81BD"/>
                    </a:solidFill>
                  </a:tcPr>
                </a:tc>
              </a:tr>
              <a:tr h="334832">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es-ES" sz="1400" b="1" i="0" u="none" strike="noStrike" dirty="0" smtClean="0">
                          <a:solidFill>
                            <a:srgbClr val="000000"/>
                          </a:solidFill>
                          <a:latin typeface="+mn-lt"/>
                        </a:rPr>
                        <a:t>TRANSACCIONES QUE AFECTAN EL PATRIMONIO NETO  </a:t>
                      </a:r>
                    </a:p>
                  </a:txBody>
                  <a:tcPr marL="9525" marR="9525" marT="9525" marB="0" anchor="ctr">
                    <a:lnL w="6350" cap="flat" cmpd="sng" algn="ctr">
                      <a:solidFill>
                        <a:srgbClr val="4A7EBB"/>
                      </a:solidFill>
                      <a:prstDash val="solid"/>
                      <a:round/>
                      <a:headEnd type="none" w="med" len="med"/>
                      <a:tailEnd type="none" w="med" len="med"/>
                    </a:lnL>
                    <a:lnR>
                      <a:noFill/>
                    </a:lnR>
                    <a:lnT>
                      <a:noFill/>
                    </a:lnT>
                    <a:lnB>
                      <a:noFill/>
                    </a:lnB>
                  </a:tcPr>
                </a:tc>
                <a:tc hMerge="1">
                  <a:txBody>
                    <a:bodyPr/>
                    <a:lstStyle/>
                    <a:p>
                      <a:endParaRPr lang="es-ES"/>
                    </a:p>
                  </a:txBody>
                  <a:tcPr/>
                </a:tc>
                <a:tc>
                  <a:txBody>
                    <a:bodyPr/>
                    <a:lstStyle/>
                    <a:p>
                      <a:pPr algn="r" rtl="0" fontAlgn="b"/>
                      <a:r>
                        <a:rPr lang="es-ES" sz="1400" b="1" i="0" u="none" strike="noStrike">
                          <a:solidFill>
                            <a:srgbClr val="000000"/>
                          </a:solidFill>
                          <a:latin typeface="Calibri"/>
                        </a:rPr>
                        <a:t>22.149.793</a:t>
                      </a:r>
                    </a:p>
                  </a:txBody>
                  <a:tcPr marL="9525" marR="9525" marT="9525" marB="0" anchor="ctr">
                    <a:lnL>
                      <a:noFill/>
                    </a:lnL>
                    <a:lnR>
                      <a:noFill/>
                    </a:lnR>
                    <a:lnT>
                      <a:noFill/>
                    </a:lnT>
                    <a:lnB>
                      <a:noFill/>
                    </a:lnB>
                  </a:tcPr>
                </a:tc>
                <a:tc>
                  <a:txBody>
                    <a:bodyPr/>
                    <a:lstStyle/>
                    <a:p>
                      <a:pPr algn="r" rtl="0" fontAlgn="b"/>
                      <a:r>
                        <a:rPr lang="es-ES" sz="1400" b="1" i="0" u="none" strike="noStrike">
                          <a:solidFill>
                            <a:srgbClr val="000000"/>
                          </a:solidFill>
                          <a:latin typeface="Calibri"/>
                        </a:rPr>
                        <a:t>99,9%</a:t>
                      </a:r>
                    </a:p>
                  </a:txBody>
                  <a:tcPr marL="9525" marR="9525" marT="9525" marB="0" anchor="ctr">
                    <a:lnL>
                      <a:noFill/>
                    </a:lnL>
                    <a:lnR>
                      <a:noFill/>
                    </a:lnR>
                    <a:lnT>
                      <a:noFill/>
                    </a:lnT>
                    <a:lnB>
                      <a:noFill/>
                    </a:lnB>
                  </a:tcPr>
                </a:tc>
                <a:tc>
                  <a:txBody>
                    <a:bodyPr/>
                    <a:lstStyle/>
                    <a:p>
                      <a:pPr algn="r" rtl="0" fontAlgn="b"/>
                      <a:r>
                        <a:rPr lang="es-ES" sz="1400" b="1" i="0" u="none" strike="noStrike">
                          <a:solidFill>
                            <a:srgbClr val="000000"/>
                          </a:solidFill>
                          <a:latin typeface="Calibri"/>
                        </a:rPr>
                        <a:t>-1,0%</a:t>
                      </a:r>
                    </a:p>
                  </a:txBody>
                  <a:tcPr marL="9525" marR="9525" marT="9525" marB="0" anchor="ctr">
                    <a:lnL>
                      <a:noFill/>
                    </a:lnL>
                    <a:lnR>
                      <a:noFill/>
                    </a:lnR>
                    <a:lnT>
                      <a:noFill/>
                    </a:lnT>
                    <a:lnB>
                      <a:noFill/>
                    </a:lnB>
                  </a:tcPr>
                </a:tc>
                <a:tc>
                  <a:txBody>
                    <a:bodyPr/>
                    <a:lstStyle/>
                    <a:p>
                      <a:pPr algn="r" rtl="0" fontAlgn="b"/>
                      <a:r>
                        <a:rPr lang="es-ES" sz="1400" b="1" i="0" u="none" strike="noStrike">
                          <a:solidFill>
                            <a:srgbClr val="000000"/>
                          </a:solidFill>
                          <a:latin typeface="Calibri"/>
                        </a:rPr>
                        <a:t>15,1%</a:t>
                      </a:r>
                    </a:p>
                  </a:txBody>
                  <a:tcPr marL="9525" marR="9525" marT="9525" marB="0" anchor="ctr">
                    <a:lnL>
                      <a:noFill/>
                    </a:lnL>
                    <a:lnR w="6350" cap="flat" cmpd="sng" algn="ctr">
                      <a:solidFill>
                        <a:srgbClr val="4A7EBB"/>
                      </a:solidFill>
                      <a:prstDash val="solid"/>
                      <a:round/>
                      <a:headEnd type="none" w="med" len="med"/>
                      <a:tailEnd type="none" w="med" len="med"/>
                    </a:lnR>
                    <a:lnT>
                      <a:noFill/>
                    </a:lnT>
                    <a:lnB>
                      <a:noFill/>
                    </a:lnB>
                  </a:tcPr>
                </a:tc>
              </a:tr>
              <a:tr h="360040">
                <a:tc>
                  <a:txBody>
                    <a:bodyPr/>
                    <a:lstStyle/>
                    <a:p>
                      <a:pPr algn="l" rtl="0" fontAlgn="b"/>
                      <a:r>
                        <a:rPr lang="es-ES" sz="1400" b="0" i="0" u="none" strike="noStrike">
                          <a:solidFill>
                            <a:srgbClr val="000000"/>
                          </a:solidFill>
                          <a:latin typeface="Calibri"/>
                        </a:rPr>
                        <a:t>   </a:t>
                      </a:r>
                    </a:p>
                  </a:txBody>
                  <a:tcPr marL="9525" marR="9525" marT="9525" marB="0" anchor="ctr">
                    <a:lnL w="6350" cap="flat" cmpd="sng" algn="ctr">
                      <a:solidFill>
                        <a:srgbClr val="4A7EBB"/>
                      </a:solidFill>
                      <a:prstDash val="solid"/>
                      <a:round/>
                      <a:headEnd type="none" w="med" len="med"/>
                      <a:tailEnd type="none" w="med" len="med"/>
                    </a:lnL>
                    <a:lnR>
                      <a:noFill/>
                    </a:lnR>
                    <a:lnT>
                      <a:noFill/>
                    </a:lnT>
                    <a:lnB>
                      <a:noFill/>
                    </a:lnB>
                  </a:tcPr>
                </a:tc>
                <a:tc>
                  <a:txBody>
                    <a:bodyPr/>
                    <a:lstStyle/>
                    <a:p>
                      <a:pPr algn="l" rtl="0" fontAlgn="b"/>
                      <a:r>
                        <a:rPr lang="es-ES" sz="1400" b="0" i="0" u="none" strike="noStrike" dirty="0">
                          <a:solidFill>
                            <a:srgbClr val="000000"/>
                          </a:solidFill>
                          <a:latin typeface="Calibri"/>
                        </a:rPr>
                        <a:t>Ingresos tributarios netos  </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18.065.395</a:t>
                      </a:r>
                    </a:p>
                  </a:txBody>
                  <a:tcPr marL="9525" marR="9525" marT="9525" marB="0" anchor="ctr">
                    <a:lnL>
                      <a:noFill/>
                    </a:lnL>
                    <a:lnR>
                      <a:noFill/>
                    </a:lnR>
                    <a:lnT>
                      <a:noFill/>
                    </a:lnT>
                    <a:lnB>
                      <a:noFill/>
                    </a:lnB>
                  </a:tcPr>
                </a:tc>
                <a:tc>
                  <a:txBody>
                    <a:bodyPr/>
                    <a:lstStyle/>
                    <a:p>
                      <a:pPr algn="r" rtl="0" fontAlgn="b"/>
                      <a:r>
                        <a:rPr lang="es-ES" sz="1400" b="0" i="0" u="none" strike="noStrike">
                          <a:solidFill>
                            <a:srgbClr val="000000"/>
                          </a:solidFill>
                          <a:latin typeface="Calibri"/>
                        </a:rPr>
                        <a:t>81,5%</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-0,3%</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12,3%</a:t>
                      </a:r>
                    </a:p>
                  </a:txBody>
                  <a:tcPr marL="9525" marR="9525" marT="9525" marB="0" anchor="ctr">
                    <a:lnL>
                      <a:noFill/>
                    </a:lnL>
                    <a:lnR w="6350" cap="flat" cmpd="sng" algn="ctr">
                      <a:solidFill>
                        <a:srgbClr val="4A7EBB"/>
                      </a:solidFill>
                      <a:prstDash val="solid"/>
                      <a:round/>
                      <a:headEnd type="none" w="med" len="med"/>
                      <a:tailEnd type="none" w="med" len="med"/>
                    </a:lnR>
                    <a:lnT>
                      <a:noFill/>
                    </a:lnT>
                    <a:lnB>
                      <a:noFill/>
                    </a:lnB>
                  </a:tcPr>
                </a:tc>
              </a:tr>
              <a:tr h="296434">
                <a:tc>
                  <a:txBody>
                    <a:bodyPr/>
                    <a:lstStyle/>
                    <a:p>
                      <a:pPr algn="l" rtl="0" fontAlgn="b"/>
                      <a:r>
                        <a:rPr lang="es-ES" sz="1400" b="0" i="0" u="none" strike="noStrike">
                          <a:solidFill>
                            <a:srgbClr val="000000"/>
                          </a:solidFill>
                          <a:latin typeface="Calibri"/>
                        </a:rPr>
                        <a:t>   </a:t>
                      </a:r>
                    </a:p>
                  </a:txBody>
                  <a:tcPr marL="9525" marR="9525" marT="9525" marB="0" anchor="ctr">
                    <a:lnL w="6350" cap="flat" cmpd="sng" algn="ctr">
                      <a:solidFill>
                        <a:srgbClr val="4A7EBB"/>
                      </a:solidFill>
                      <a:prstDash val="solid"/>
                      <a:round/>
                      <a:headEnd type="none" w="med" len="med"/>
                      <a:tailEnd type="none" w="med" len="med"/>
                    </a:lnL>
                    <a:lnR>
                      <a:noFill/>
                    </a:lnR>
                    <a:lnT>
                      <a:noFill/>
                    </a:lnT>
                    <a:lnB>
                      <a:noFill/>
                    </a:lnB>
                  </a:tcPr>
                </a:tc>
                <a:tc>
                  <a:txBody>
                    <a:bodyPr/>
                    <a:lstStyle/>
                    <a:p>
                      <a:pPr algn="l" rtl="0" fontAlgn="b"/>
                      <a:r>
                        <a:rPr lang="es-ES" sz="1400" b="0" i="0" u="none" strike="noStrike" dirty="0">
                          <a:solidFill>
                            <a:srgbClr val="000000"/>
                          </a:solidFill>
                          <a:latin typeface="Calibri"/>
                        </a:rPr>
                        <a:t>Cobre bruto  </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789.193</a:t>
                      </a:r>
                    </a:p>
                  </a:txBody>
                  <a:tcPr marL="9525" marR="9525" marT="9525" marB="0" anchor="ctr">
                    <a:lnL>
                      <a:noFill/>
                    </a:lnL>
                    <a:lnR>
                      <a:noFill/>
                    </a:lnR>
                    <a:lnT>
                      <a:noFill/>
                    </a:lnT>
                    <a:lnB>
                      <a:noFill/>
                    </a:lnB>
                  </a:tcPr>
                </a:tc>
                <a:tc>
                  <a:txBody>
                    <a:bodyPr/>
                    <a:lstStyle/>
                    <a:p>
                      <a:pPr algn="r" rtl="0" fontAlgn="b"/>
                      <a:r>
                        <a:rPr lang="es-ES" sz="1400" b="0" i="0" u="none" strike="noStrike">
                          <a:solidFill>
                            <a:srgbClr val="000000"/>
                          </a:solidFill>
                          <a:latin typeface="Calibri"/>
                        </a:rPr>
                        <a:t>3,6%</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-18,2%</a:t>
                      </a:r>
                    </a:p>
                  </a:txBody>
                  <a:tcPr marL="9525" marR="9525" marT="9525" marB="0" anchor="ctr">
                    <a:lnL>
                      <a:noFill/>
                    </a:lnL>
                    <a:lnR>
                      <a:noFill/>
                    </a:lnR>
                    <a:lnT>
                      <a:noFill/>
                    </a:lnT>
                    <a:lnB>
                      <a:noFill/>
                    </a:lnB>
                  </a:tcPr>
                </a:tc>
                <a:tc>
                  <a:txBody>
                    <a:bodyPr/>
                    <a:lstStyle/>
                    <a:p>
                      <a:pPr algn="r" rtl="0" fontAlgn="b"/>
                      <a:r>
                        <a:rPr lang="es-ES" sz="1400" b="0" i="0" u="none" strike="noStrike">
                          <a:solidFill>
                            <a:srgbClr val="000000"/>
                          </a:solidFill>
                          <a:latin typeface="Calibri"/>
                        </a:rPr>
                        <a:t>0,5%</a:t>
                      </a:r>
                    </a:p>
                  </a:txBody>
                  <a:tcPr marL="9525" marR="9525" marT="9525" marB="0" anchor="ctr">
                    <a:lnL>
                      <a:noFill/>
                    </a:lnL>
                    <a:lnR w="6350" cap="flat" cmpd="sng" algn="ctr">
                      <a:solidFill>
                        <a:srgbClr val="4A7EBB"/>
                      </a:solidFill>
                      <a:prstDash val="solid"/>
                      <a:round/>
                      <a:headEnd type="none" w="med" len="med"/>
                      <a:tailEnd type="none" w="med" len="med"/>
                    </a:lnR>
                    <a:lnT>
                      <a:noFill/>
                    </a:lnT>
                    <a:lnB>
                      <a:noFill/>
                    </a:lnB>
                  </a:tcPr>
                </a:tc>
              </a:tr>
              <a:tr h="296434">
                <a:tc>
                  <a:txBody>
                    <a:bodyPr/>
                    <a:lstStyle/>
                    <a:p>
                      <a:pPr algn="l" rtl="0" fontAlgn="b"/>
                      <a:r>
                        <a:rPr lang="es-ES" sz="1400" b="0" i="0" u="none" strike="noStrike">
                          <a:solidFill>
                            <a:srgbClr val="000000"/>
                          </a:solidFill>
                          <a:latin typeface="Calibri"/>
                        </a:rPr>
                        <a:t>   </a:t>
                      </a:r>
                    </a:p>
                  </a:txBody>
                  <a:tcPr marL="9525" marR="9525" marT="9525" marB="0" anchor="ctr">
                    <a:lnL w="6350" cap="flat" cmpd="sng" algn="ctr">
                      <a:solidFill>
                        <a:srgbClr val="4A7EBB"/>
                      </a:solidFill>
                      <a:prstDash val="solid"/>
                      <a:round/>
                      <a:headEnd type="none" w="med" len="med"/>
                      <a:tailEnd type="none" w="med" len="med"/>
                    </a:lnL>
                    <a:lnR>
                      <a:noFill/>
                    </a:lnR>
                    <a:lnT>
                      <a:noFill/>
                    </a:lnT>
                    <a:lnB>
                      <a:noFill/>
                    </a:lnB>
                  </a:tcPr>
                </a:tc>
                <a:tc>
                  <a:txBody>
                    <a:bodyPr/>
                    <a:lstStyle/>
                    <a:p>
                      <a:pPr algn="l" rtl="0" fontAlgn="b"/>
                      <a:r>
                        <a:rPr lang="es-ES" sz="1400" b="0" i="0" u="none" strike="noStrike">
                          <a:solidFill>
                            <a:srgbClr val="000000"/>
                          </a:solidFill>
                          <a:latin typeface="Calibri"/>
                        </a:rPr>
                        <a:t>Imposiciones previsionales  </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1.566.597</a:t>
                      </a:r>
                    </a:p>
                  </a:txBody>
                  <a:tcPr marL="9525" marR="9525" marT="9525" marB="0" anchor="ctr">
                    <a:lnL>
                      <a:noFill/>
                    </a:lnL>
                    <a:lnR>
                      <a:noFill/>
                    </a:lnR>
                    <a:lnT>
                      <a:noFill/>
                    </a:lnT>
                    <a:lnB>
                      <a:noFill/>
                    </a:lnB>
                  </a:tcPr>
                </a:tc>
                <a:tc>
                  <a:txBody>
                    <a:bodyPr/>
                    <a:lstStyle/>
                    <a:p>
                      <a:pPr algn="r" rtl="0" fontAlgn="b"/>
                      <a:r>
                        <a:rPr lang="es-ES" sz="1400" b="0" i="0" u="none" strike="noStrike">
                          <a:solidFill>
                            <a:srgbClr val="000000"/>
                          </a:solidFill>
                          <a:latin typeface="Calibri"/>
                        </a:rPr>
                        <a:t>7,1%</a:t>
                      </a:r>
                    </a:p>
                  </a:txBody>
                  <a:tcPr marL="9525" marR="9525" marT="9525" marB="0" anchor="ctr">
                    <a:lnL>
                      <a:noFill/>
                    </a:lnL>
                    <a:lnR>
                      <a:noFill/>
                    </a:lnR>
                    <a:lnT>
                      <a:noFill/>
                    </a:lnT>
                    <a:lnB>
                      <a:noFill/>
                    </a:lnB>
                  </a:tcPr>
                </a:tc>
                <a:tc>
                  <a:txBody>
                    <a:bodyPr/>
                    <a:lstStyle/>
                    <a:p>
                      <a:pPr algn="r" rtl="0" fontAlgn="b"/>
                      <a:r>
                        <a:rPr lang="es-ES" sz="1400" b="0" i="0" u="none" strike="noStrike">
                          <a:solidFill>
                            <a:srgbClr val="000000"/>
                          </a:solidFill>
                          <a:latin typeface="Calibri"/>
                        </a:rPr>
                        <a:t>3,2%</a:t>
                      </a:r>
                    </a:p>
                  </a:txBody>
                  <a:tcPr marL="9525" marR="9525" marT="9525" marB="0" anchor="ctr">
                    <a:lnL>
                      <a:noFill/>
                    </a:lnL>
                    <a:lnR>
                      <a:noFill/>
                    </a:lnR>
                    <a:lnT>
                      <a:noFill/>
                    </a:lnT>
                    <a:lnB>
                      <a:noFill/>
                    </a:lnB>
                  </a:tcPr>
                </a:tc>
                <a:tc>
                  <a:txBody>
                    <a:bodyPr/>
                    <a:lstStyle/>
                    <a:p>
                      <a:pPr algn="r" rtl="0" fontAlgn="b"/>
                      <a:r>
                        <a:rPr lang="es-ES" sz="1400" b="0" i="0" u="none" strike="noStrike">
                          <a:solidFill>
                            <a:srgbClr val="000000"/>
                          </a:solidFill>
                          <a:latin typeface="Calibri"/>
                        </a:rPr>
                        <a:t>1,1%</a:t>
                      </a:r>
                    </a:p>
                  </a:txBody>
                  <a:tcPr marL="9525" marR="9525" marT="9525" marB="0" anchor="ctr">
                    <a:lnL>
                      <a:noFill/>
                    </a:lnL>
                    <a:lnR w="6350" cap="flat" cmpd="sng" algn="ctr">
                      <a:solidFill>
                        <a:srgbClr val="4A7EBB"/>
                      </a:solidFill>
                      <a:prstDash val="solid"/>
                      <a:round/>
                      <a:headEnd type="none" w="med" len="med"/>
                      <a:tailEnd type="none" w="med" len="med"/>
                    </a:lnR>
                    <a:lnT>
                      <a:noFill/>
                    </a:lnT>
                    <a:lnB>
                      <a:noFill/>
                    </a:lnB>
                  </a:tcPr>
                </a:tc>
              </a:tr>
              <a:tr h="338782">
                <a:tc>
                  <a:txBody>
                    <a:bodyPr/>
                    <a:lstStyle/>
                    <a:p>
                      <a:pPr algn="l" rtl="0" fontAlgn="b"/>
                      <a:r>
                        <a:rPr lang="es-ES" sz="1400" b="0" i="0" u="none" strike="noStrike">
                          <a:solidFill>
                            <a:srgbClr val="000000"/>
                          </a:solidFill>
                          <a:latin typeface="Calibri"/>
                        </a:rPr>
                        <a:t>   </a:t>
                      </a:r>
                    </a:p>
                  </a:txBody>
                  <a:tcPr marL="9525" marR="9525" marT="9525" marB="0" anchor="ctr">
                    <a:lnL w="6350" cap="flat" cmpd="sng" algn="ctr">
                      <a:solidFill>
                        <a:srgbClr val="4A7EBB"/>
                      </a:solidFill>
                      <a:prstDash val="solid"/>
                      <a:round/>
                      <a:headEnd type="none" w="med" len="med"/>
                      <a:tailEnd type="none" w="med" len="med"/>
                    </a:lnL>
                    <a:lnR>
                      <a:noFill/>
                    </a:lnR>
                    <a:lnT>
                      <a:noFill/>
                    </a:lnT>
                    <a:lnB>
                      <a:noFill/>
                    </a:lnB>
                  </a:tcPr>
                </a:tc>
                <a:tc>
                  <a:txBody>
                    <a:bodyPr/>
                    <a:lstStyle/>
                    <a:p>
                      <a:pPr algn="l" rtl="0" fontAlgn="b"/>
                      <a:r>
                        <a:rPr lang="es-ES" sz="1400" b="0" i="0" u="none" strike="noStrike" dirty="0">
                          <a:solidFill>
                            <a:srgbClr val="000000"/>
                          </a:solidFill>
                          <a:latin typeface="Calibri"/>
                        </a:rPr>
                        <a:t>Otros ingresos </a:t>
                      </a:r>
                      <a:r>
                        <a:rPr lang="es-ES" sz="1400" b="0" i="0" u="none" strike="noStrike" baseline="30000" dirty="0">
                          <a:solidFill>
                            <a:srgbClr val="000000"/>
                          </a:solidFill>
                          <a:latin typeface="Calibri"/>
                        </a:rPr>
                        <a:t>(1)</a:t>
                      </a:r>
                      <a:r>
                        <a:rPr lang="es-ES" sz="1400" b="0" i="0" u="none" strike="noStrike" dirty="0">
                          <a:solidFill>
                            <a:srgbClr val="000000"/>
                          </a:solidFill>
                          <a:latin typeface="Calibri"/>
                        </a:rPr>
                        <a:t>  </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1.728.608</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7,8%</a:t>
                      </a:r>
                    </a:p>
                  </a:txBody>
                  <a:tcPr marL="9525" marR="9525" marT="9525" marB="0" anchor="ctr">
                    <a:lnL>
                      <a:noFill/>
                    </a:lnL>
                    <a:lnR>
                      <a:noFill/>
                    </a:lnR>
                    <a:lnT>
                      <a:noFill/>
                    </a:lnT>
                    <a:lnB>
                      <a:noFill/>
                    </a:lnB>
                  </a:tcPr>
                </a:tc>
                <a:tc>
                  <a:txBody>
                    <a:bodyPr/>
                    <a:lstStyle/>
                    <a:p>
                      <a:pPr algn="r" rtl="0" fontAlgn="b"/>
                      <a:r>
                        <a:rPr lang="es-ES" sz="1400" b="0" i="0" u="none" strike="noStrike">
                          <a:solidFill>
                            <a:srgbClr val="000000"/>
                          </a:solidFill>
                          <a:latin typeface="Calibri"/>
                        </a:rPr>
                        <a:t>-1,8%</a:t>
                      </a:r>
                    </a:p>
                  </a:txBody>
                  <a:tcPr marL="9525" marR="9525" marT="9525" marB="0" anchor="ctr">
                    <a:lnL>
                      <a:noFill/>
                    </a:lnL>
                    <a:lnR>
                      <a:noFill/>
                    </a:lnR>
                    <a:lnT>
                      <a:noFill/>
                    </a:lnT>
                    <a:lnB>
                      <a:noFill/>
                    </a:lnB>
                  </a:tcPr>
                </a:tc>
                <a:tc>
                  <a:txBody>
                    <a:bodyPr/>
                    <a:lstStyle/>
                    <a:p>
                      <a:pPr algn="r" rtl="0" fontAlgn="b"/>
                      <a:r>
                        <a:rPr lang="es-ES" sz="1400" b="0" i="0" u="none" strike="noStrike">
                          <a:solidFill>
                            <a:srgbClr val="000000"/>
                          </a:solidFill>
                          <a:latin typeface="Calibri"/>
                        </a:rPr>
                        <a:t>1,2%</a:t>
                      </a:r>
                    </a:p>
                  </a:txBody>
                  <a:tcPr marL="9525" marR="9525" marT="9525" marB="0" anchor="ctr">
                    <a:lnL>
                      <a:noFill/>
                    </a:lnL>
                    <a:lnR w="6350" cap="flat" cmpd="sng" algn="ctr">
                      <a:solidFill>
                        <a:srgbClr val="4A7EBB"/>
                      </a:solidFill>
                      <a:prstDash val="solid"/>
                      <a:round/>
                      <a:headEnd type="none" w="med" len="med"/>
                      <a:tailEnd type="none" w="med" len="med"/>
                    </a:lnR>
                    <a:lnT>
                      <a:noFill/>
                    </a:lnT>
                    <a:lnB>
                      <a:noFill/>
                    </a:lnB>
                  </a:tcPr>
                </a:tc>
              </a:tr>
              <a:tr h="352898">
                <a:tc gridSpan="6">
                  <a:txBody>
                    <a:bodyPr/>
                    <a:lstStyle/>
                    <a:p>
                      <a:pPr algn="l" rtl="0" fontAlgn="b"/>
                      <a:r>
                        <a:rPr lang="es-CL" sz="1400" b="1" i="0" u="none" strike="noStrike" dirty="0">
                          <a:solidFill>
                            <a:srgbClr val="000000"/>
                          </a:solidFill>
                          <a:latin typeface="Calibri"/>
                        </a:rPr>
                        <a:t>TRANSACCIONES EN ACTIVOS NO FINANCIEROS </a:t>
                      </a:r>
                    </a:p>
                  </a:txBody>
                  <a:tcPr marL="9525" marR="9525" marT="9525" marB="0" anchor="ctr">
                    <a:lnL w="6350" cap="flat" cmpd="sng" algn="ctr">
                      <a:solidFill>
                        <a:srgbClr val="4A7EBB"/>
                      </a:solidFill>
                      <a:prstDash val="solid"/>
                      <a:round/>
                      <a:headEnd type="none" w="med" len="med"/>
                      <a:tailEnd type="none" w="med" len="med"/>
                    </a:lnL>
                    <a:lnR w="6350" cap="flat" cmpd="sng" algn="ctr">
                      <a:solidFill>
                        <a:srgbClr val="4A7EBB"/>
                      </a:solidFill>
                      <a:prstDash val="solid"/>
                      <a:round/>
                      <a:headEnd type="none" w="med" len="med"/>
                      <a:tailEnd type="none" w="med" len="med"/>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08030">
                <a:tc>
                  <a:txBody>
                    <a:bodyPr/>
                    <a:lstStyle/>
                    <a:p>
                      <a:pPr algn="l" rtl="0" fontAlgn="b"/>
                      <a:r>
                        <a:rPr lang="es-ES" sz="1400" b="0" i="0" u="none" strike="noStrike">
                          <a:solidFill>
                            <a:srgbClr val="000000"/>
                          </a:solidFill>
                          <a:latin typeface="Calibri"/>
                        </a:rPr>
                        <a:t>   </a:t>
                      </a:r>
                    </a:p>
                  </a:txBody>
                  <a:tcPr marL="9525" marR="9525" marT="9525" marB="0" anchor="ctr">
                    <a:lnL w="6350" cap="flat" cmpd="sng" algn="ctr">
                      <a:solidFill>
                        <a:srgbClr val="4A7EBB"/>
                      </a:solidFill>
                      <a:prstDash val="solid"/>
                      <a:round/>
                      <a:headEnd type="none" w="med" len="med"/>
                      <a:tailEnd type="none" w="med" len="med"/>
                    </a:lnL>
                    <a:lnR>
                      <a:noFill/>
                    </a:lnR>
                    <a:lnT>
                      <a:noFill/>
                    </a:lnT>
                    <a:lnB>
                      <a:noFill/>
                    </a:lnB>
                  </a:tcPr>
                </a:tc>
                <a:tc>
                  <a:txBody>
                    <a:bodyPr/>
                    <a:lstStyle/>
                    <a:p>
                      <a:pPr algn="l" rtl="0" fontAlgn="b"/>
                      <a:r>
                        <a:rPr lang="es-ES" sz="1400" b="0" i="0" u="none" strike="noStrike">
                          <a:solidFill>
                            <a:srgbClr val="000000"/>
                          </a:solidFill>
                          <a:latin typeface="Calibri"/>
                        </a:rPr>
                        <a:t>Venta de activos físicos  </a:t>
                      </a:r>
                    </a:p>
                  </a:txBody>
                  <a:tcPr marL="9525" marR="9525" marT="9525" marB="0" anchor="ctr">
                    <a:lnL>
                      <a:noFill/>
                    </a:lnL>
                    <a:lnR>
                      <a:noFill/>
                    </a:lnR>
                    <a:lnT>
                      <a:noFill/>
                    </a:lnT>
                    <a:lnB>
                      <a:noFill/>
                    </a:lnB>
                  </a:tcPr>
                </a:tc>
                <a:tc>
                  <a:txBody>
                    <a:bodyPr/>
                    <a:lstStyle/>
                    <a:p>
                      <a:pPr algn="r" rtl="0" fontAlgn="b"/>
                      <a:r>
                        <a:rPr lang="es-ES" sz="1400" b="1" i="0" u="none" strike="noStrike">
                          <a:solidFill>
                            <a:srgbClr val="000000"/>
                          </a:solidFill>
                          <a:latin typeface="Calibri"/>
                        </a:rPr>
                        <a:t>17.655</a:t>
                      </a:r>
                    </a:p>
                  </a:txBody>
                  <a:tcPr marL="9525" marR="9525" marT="9525" marB="0" anchor="ctr">
                    <a:lnL>
                      <a:noFill/>
                    </a:lnL>
                    <a:lnR>
                      <a:noFill/>
                    </a:lnR>
                    <a:lnT>
                      <a:noFill/>
                    </a:lnT>
                    <a:lnB>
                      <a:noFill/>
                    </a:lnB>
                  </a:tcPr>
                </a:tc>
                <a:tc>
                  <a:txBody>
                    <a:bodyPr/>
                    <a:lstStyle/>
                    <a:p>
                      <a:pPr algn="r" rtl="0" fontAlgn="b"/>
                      <a:r>
                        <a:rPr lang="es-ES" sz="1400" b="1" i="0" u="none" strike="noStrike" dirty="0">
                          <a:solidFill>
                            <a:srgbClr val="000000"/>
                          </a:solidFill>
                          <a:latin typeface="Calibri"/>
                        </a:rPr>
                        <a:t>0,1%</a:t>
                      </a:r>
                    </a:p>
                  </a:txBody>
                  <a:tcPr marL="9525" marR="9525" marT="9525" marB="0" anchor="ctr">
                    <a:lnL>
                      <a:noFill/>
                    </a:lnL>
                    <a:lnR>
                      <a:noFill/>
                    </a:lnR>
                    <a:lnT>
                      <a:noFill/>
                    </a:lnT>
                    <a:lnB>
                      <a:noFill/>
                    </a:lnB>
                  </a:tcPr>
                </a:tc>
                <a:tc>
                  <a:txBody>
                    <a:bodyPr/>
                    <a:lstStyle/>
                    <a:p>
                      <a:pPr algn="r" rtl="0" fontAlgn="b"/>
                      <a:r>
                        <a:rPr lang="es-ES" sz="1400" b="1" i="0" u="none" strike="noStrike" dirty="0">
                          <a:solidFill>
                            <a:srgbClr val="000000"/>
                          </a:solidFill>
                          <a:latin typeface="Calibri"/>
                        </a:rPr>
                        <a:t>-35,9%</a:t>
                      </a:r>
                    </a:p>
                  </a:txBody>
                  <a:tcPr marL="9525" marR="9525" marT="9525" marB="0" anchor="ctr">
                    <a:lnL>
                      <a:noFill/>
                    </a:lnL>
                    <a:lnR>
                      <a:noFill/>
                    </a:lnR>
                    <a:lnT>
                      <a:noFill/>
                    </a:lnT>
                    <a:lnB>
                      <a:noFill/>
                    </a:lnB>
                  </a:tcPr>
                </a:tc>
                <a:tc>
                  <a:txBody>
                    <a:bodyPr/>
                    <a:lstStyle/>
                    <a:p>
                      <a:pPr algn="r" rtl="0" fontAlgn="b"/>
                      <a:r>
                        <a:rPr lang="es-ES" sz="1400" b="1" i="0" u="none" strike="noStrike">
                          <a:solidFill>
                            <a:srgbClr val="000000"/>
                          </a:solidFill>
                          <a:latin typeface="Calibri"/>
                        </a:rPr>
                        <a:t>0,0%</a:t>
                      </a:r>
                    </a:p>
                  </a:txBody>
                  <a:tcPr marL="9525" marR="9525" marT="9525" marB="0" anchor="ctr">
                    <a:lnL>
                      <a:noFill/>
                    </a:lnL>
                    <a:lnR w="6350" cap="flat" cmpd="sng" algn="ctr">
                      <a:solidFill>
                        <a:srgbClr val="4A7EBB"/>
                      </a:solidFill>
                      <a:prstDash val="solid"/>
                      <a:round/>
                      <a:headEnd type="none" w="med" len="med"/>
                      <a:tailEnd type="none" w="med" len="med"/>
                    </a:lnR>
                    <a:lnT>
                      <a:noFill/>
                    </a:lnT>
                    <a:lnB>
                      <a:noFill/>
                    </a:lnB>
                  </a:tcPr>
                </a:tc>
              </a:tr>
              <a:tr h="432048">
                <a:tc gridSpan="2">
                  <a:txBody>
                    <a:bodyPr/>
                    <a:lstStyle/>
                    <a:p>
                      <a:pPr algn="l" rtl="0" fontAlgn="b"/>
                      <a:r>
                        <a:rPr lang="es-ES" sz="1400" b="1" i="0" u="none" strike="noStrike" dirty="0">
                          <a:solidFill>
                            <a:srgbClr val="000000"/>
                          </a:solidFill>
                          <a:latin typeface="Calibri"/>
                        </a:rPr>
                        <a:t>TOTAL INGRESOS  </a:t>
                      </a:r>
                    </a:p>
                  </a:txBody>
                  <a:tcPr marL="9525" marR="9525" marT="9525" marB="0" anchor="ctr">
                    <a:lnL w="6350" cap="flat" cmpd="sng" algn="ctr">
                      <a:solidFill>
                        <a:srgbClr val="4A7EBB"/>
                      </a:solidFill>
                      <a:prstDash val="solid"/>
                      <a:round/>
                      <a:headEnd type="none" w="med" len="med"/>
                      <a:tailEnd type="none" w="med" len="med"/>
                    </a:lnL>
                    <a:lnR>
                      <a:noFill/>
                    </a:lnR>
                    <a:lnT>
                      <a:noFill/>
                    </a:lnT>
                    <a:lnB w="6350" cap="flat" cmpd="sng" algn="ctr">
                      <a:solidFill>
                        <a:srgbClr val="4A7EBB"/>
                      </a:solidFill>
                      <a:prstDash val="solid"/>
                      <a:round/>
                      <a:headEnd type="none" w="med" len="med"/>
                      <a:tailEnd type="none" w="med" len="med"/>
                    </a:lnB>
                    <a:solidFill>
                      <a:srgbClr val="C6D9F1"/>
                    </a:solidFill>
                  </a:tcPr>
                </a:tc>
                <a:tc hMerge="1">
                  <a:txBody>
                    <a:bodyPr/>
                    <a:lstStyle/>
                    <a:p>
                      <a:endParaRPr lang="es-ES"/>
                    </a:p>
                  </a:txBody>
                  <a:tcPr/>
                </a:tc>
                <a:tc>
                  <a:txBody>
                    <a:bodyPr/>
                    <a:lstStyle/>
                    <a:p>
                      <a:pPr algn="r" rtl="0" fontAlgn="b"/>
                      <a:r>
                        <a:rPr lang="es-ES" sz="1400" b="1" i="0" u="none" strike="noStrike">
                          <a:solidFill>
                            <a:srgbClr val="000000"/>
                          </a:solidFill>
                          <a:latin typeface="Calibri"/>
                        </a:rPr>
                        <a:t>22.167.448</a:t>
                      </a:r>
                    </a:p>
                  </a:txBody>
                  <a:tcPr marL="9525" marR="9525" marT="9525" marB="0" anchor="ctr">
                    <a:lnL>
                      <a:noFill/>
                    </a:lnL>
                    <a:lnR>
                      <a:noFill/>
                    </a:lnR>
                    <a:lnT>
                      <a:noFill/>
                    </a:lnT>
                    <a:lnB w="6350" cap="flat" cmpd="sng" algn="ctr">
                      <a:solidFill>
                        <a:srgbClr val="4A7EBB"/>
                      </a:solidFill>
                      <a:prstDash val="solid"/>
                      <a:round/>
                      <a:headEnd type="none" w="med" len="med"/>
                      <a:tailEnd type="none" w="med" len="med"/>
                    </a:lnB>
                    <a:solidFill>
                      <a:srgbClr val="C6D9F1"/>
                    </a:solidFill>
                  </a:tcPr>
                </a:tc>
                <a:tc>
                  <a:txBody>
                    <a:bodyPr/>
                    <a:lstStyle/>
                    <a:p>
                      <a:pPr algn="r" rtl="0" fontAlgn="b"/>
                      <a:r>
                        <a:rPr lang="es-ES" sz="1400" b="1" i="0" u="none" strike="noStrike">
                          <a:solidFill>
                            <a:srgbClr val="000000"/>
                          </a:solidFill>
                          <a:latin typeface="Calibri"/>
                        </a:rPr>
                        <a:t>100,0%</a:t>
                      </a:r>
                    </a:p>
                  </a:txBody>
                  <a:tcPr marL="9525" marR="9525" marT="9525" marB="0" anchor="ctr">
                    <a:lnL>
                      <a:noFill/>
                    </a:lnL>
                    <a:lnR>
                      <a:noFill/>
                    </a:lnR>
                    <a:lnT>
                      <a:noFill/>
                    </a:lnT>
                    <a:lnB w="6350" cap="flat" cmpd="sng" algn="ctr">
                      <a:solidFill>
                        <a:srgbClr val="4A7EBB"/>
                      </a:solidFill>
                      <a:prstDash val="solid"/>
                      <a:round/>
                      <a:headEnd type="none" w="med" len="med"/>
                      <a:tailEnd type="none" w="med" len="med"/>
                    </a:lnB>
                    <a:solidFill>
                      <a:srgbClr val="C6D9F1"/>
                    </a:solidFill>
                  </a:tcPr>
                </a:tc>
                <a:tc>
                  <a:txBody>
                    <a:bodyPr/>
                    <a:lstStyle/>
                    <a:p>
                      <a:pPr algn="r" rtl="0" fontAlgn="b"/>
                      <a:r>
                        <a:rPr lang="es-ES" sz="1400" b="1" i="0" u="none" strike="noStrike" dirty="0">
                          <a:solidFill>
                            <a:srgbClr val="000000"/>
                          </a:solidFill>
                          <a:latin typeface="Calibri"/>
                        </a:rPr>
                        <a:t>-1,0%</a:t>
                      </a:r>
                    </a:p>
                  </a:txBody>
                  <a:tcPr marL="9525" marR="9525" marT="9525" marB="0" anchor="ctr">
                    <a:lnL>
                      <a:noFill/>
                    </a:lnL>
                    <a:lnR>
                      <a:noFill/>
                    </a:lnR>
                    <a:lnT>
                      <a:noFill/>
                    </a:lnT>
                    <a:lnB w="6350" cap="flat" cmpd="sng" algn="ctr">
                      <a:solidFill>
                        <a:srgbClr val="4A7EBB"/>
                      </a:solidFill>
                      <a:prstDash val="solid"/>
                      <a:round/>
                      <a:headEnd type="none" w="med" len="med"/>
                      <a:tailEnd type="none" w="med" len="med"/>
                    </a:lnB>
                    <a:solidFill>
                      <a:srgbClr val="C6D9F1"/>
                    </a:solidFill>
                  </a:tcPr>
                </a:tc>
                <a:tc>
                  <a:txBody>
                    <a:bodyPr/>
                    <a:lstStyle/>
                    <a:p>
                      <a:pPr algn="r" rtl="0" fontAlgn="b"/>
                      <a:r>
                        <a:rPr lang="es-ES" sz="1400" b="1" i="0" u="none" strike="noStrike" dirty="0">
                          <a:solidFill>
                            <a:srgbClr val="000000"/>
                          </a:solidFill>
                          <a:latin typeface="Calibri"/>
                        </a:rPr>
                        <a:t>15,1%</a:t>
                      </a:r>
                    </a:p>
                  </a:txBody>
                  <a:tcPr marL="9525" marR="9525" marT="9525" marB="0" anchor="ctr">
                    <a:lnL>
                      <a:noFill/>
                    </a:lnL>
                    <a:lnR w="6350" cap="flat" cmpd="sng" algn="ctr">
                      <a:solidFill>
                        <a:srgbClr val="4A7EBB"/>
                      </a:solidFill>
                      <a:prstDash val="solid"/>
                      <a:round/>
                      <a:headEnd type="none" w="med" len="med"/>
                      <a:tailEnd type="none" w="med" len="med"/>
                    </a:lnR>
                    <a:lnT>
                      <a:noFill/>
                    </a:lnT>
                    <a:lnB w="6350" cap="flat" cmpd="sng" algn="ctr">
                      <a:solidFill>
                        <a:srgbClr val="4A7EBB"/>
                      </a:solidFill>
                      <a:prstDash val="solid"/>
                      <a:round/>
                      <a:headEnd type="none" w="med" len="med"/>
                      <a:tailEnd type="none" w="med" len="med"/>
                    </a:lnB>
                    <a:solidFill>
                      <a:srgbClr val="C6D9F1"/>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CL" sz="2000" b="1" dirty="0" smtClean="0"/>
              <a:t>Ingresos Tributarios Gobierno Central Total </a:t>
            </a:r>
            <a:br>
              <a:rPr lang="es-CL" sz="2000" b="1" dirty="0" smtClean="0"/>
            </a:br>
            <a:r>
              <a:rPr lang="es-CL" sz="2000" b="1" dirty="0" smtClean="0"/>
              <a:t>Acumulado al tercer trimestre 2014</a:t>
            </a:r>
            <a:br>
              <a:rPr lang="es-CL" sz="2000" b="1" dirty="0" smtClean="0"/>
            </a:br>
            <a:r>
              <a:rPr lang="es-CL" sz="1800" dirty="0" smtClean="0"/>
              <a:t>(millones de pesos y %)</a:t>
            </a:r>
            <a:r>
              <a:rPr lang="es-CL" dirty="0" smtClean="0"/>
              <a:t/>
            </a:r>
            <a:br>
              <a:rPr lang="es-CL" dirty="0" smtClean="0"/>
            </a:br>
            <a:r>
              <a:rPr lang="es-CL" dirty="0" smtClean="0"/>
              <a:t/>
            </a:r>
            <a:br>
              <a:rPr lang="es-CL" dirty="0" smtClean="0"/>
            </a:br>
            <a:endParaRPr lang="es-ES" dirty="0"/>
          </a:p>
        </p:txBody>
      </p:sp>
      <p:sp>
        <p:nvSpPr>
          <p:cNvPr id="4" name="3 Marcador de número de diapositiva"/>
          <p:cNvSpPr>
            <a:spLocks noGrp="1"/>
          </p:cNvSpPr>
          <p:nvPr>
            <p:ph type="sldNum" sz="quarter" idx="11"/>
          </p:nvPr>
        </p:nvSpPr>
        <p:spPr/>
        <p:txBody>
          <a:bodyPr/>
          <a:lstStyle/>
          <a:p>
            <a:fld id="{0C6F282E-309D-4B24-8729-853DEFB0C5E6}" type="slidenum">
              <a:rPr lang="en-US" smtClean="0"/>
              <a:pPr/>
              <a:t>6</a:t>
            </a:fld>
            <a:endParaRPr lang="en-US"/>
          </a:p>
        </p:txBody>
      </p:sp>
      <p:sp>
        <p:nvSpPr>
          <p:cNvPr id="6" name="5 CuadroTexto"/>
          <p:cNvSpPr txBox="1"/>
          <p:nvPr/>
        </p:nvSpPr>
        <p:spPr>
          <a:xfrm>
            <a:off x="539552" y="5589240"/>
            <a:ext cx="7845990" cy="276999"/>
          </a:xfrm>
          <a:prstGeom prst="rect">
            <a:avLst/>
          </a:prstGeom>
          <a:noFill/>
        </p:spPr>
        <p:txBody>
          <a:bodyPr wrap="square" rtlCol="0">
            <a:spAutoFit/>
          </a:bodyPr>
          <a:lstStyle/>
          <a:p>
            <a:r>
              <a:rPr lang="es-CL" sz="1200" dirty="0" smtClean="0">
                <a:latin typeface="+mn-lt"/>
              </a:rPr>
              <a:t>(p): PIB proyectado</a:t>
            </a:r>
            <a:r>
              <a:rPr lang="es-CL" sz="1200" dirty="0" smtClean="0"/>
              <a:t>.</a:t>
            </a:r>
          </a:p>
        </p:txBody>
      </p:sp>
      <p:graphicFrame>
        <p:nvGraphicFramePr>
          <p:cNvPr id="8" name="7 Marcador de contenido"/>
          <p:cNvGraphicFramePr>
            <a:graphicFrameLocks noGrp="1"/>
          </p:cNvGraphicFramePr>
          <p:nvPr>
            <p:ph idx="1"/>
          </p:nvPr>
        </p:nvGraphicFramePr>
        <p:xfrm>
          <a:off x="683570" y="1556792"/>
          <a:ext cx="7804470" cy="3915302"/>
        </p:xfrm>
        <a:graphic>
          <a:graphicData uri="http://schemas.openxmlformats.org/drawingml/2006/table">
            <a:tbl>
              <a:tblPr/>
              <a:tblGrid>
                <a:gridCol w="412995"/>
                <a:gridCol w="3115395"/>
                <a:gridCol w="1296144"/>
                <a:gridCol w="1026238"/>
                <a:gridCol w="976849"/>
                <a:gridCol w="976849"/>
              </a:tblGrid>
              <a:tr h="229651">
                <a:tc rowSpan="2" gridSpan="2">
                  <a:txBody>
                    <a:bodyPr/>
                    <a:lstStyle/>
                    <a:p>
                      <a:pPr algn="l" fontAlgn="b"/>
                      <a:endParaRPr lang="es-ES" sz="1400" b="1" i="0" u="sng" strike="noStrike" dirty="0">
                        <a:solidFill>
                          <a:srgbClr val="FFFFFF"/>
                        </a:solidFill>
                        <a:latin typeface="Calibri"/>
                      </a:endParaRPr>
                    </a:p>
                  </a:txBody>
                  <a:tcPr marL="9525" marR="9525" marT="9525" marB="0" anchor="b">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solidFill>
                      <a:srgbClr val="4F81BD"/>
                    </a:solidFill>
                  </a:tcPr>
                </a:tc>
                <a:tc rowSpan="2" hMerge="1">
                  <a:txBody>
                    <a:bodyPr/>
                    <a:lstStyle/>
                    <a:p>
                      <a:endParaRPr lang="es-ES"/>
                    </a:p>
                  </a:txBody>
                  <a:tcPr/>
                </a:tc>
                <a:tc>
                  <a:txBody>
                    <a:bodyPr/>
                    <a:lstStyle/>
                    <a:p>
                      <a:pPr algn="ctr" rtl="0" fontAlgn="b"/>
                      <a:r>
                        <a:rPr lang="es-ES" sz="1400" b="1" i="0" u="none" strike="noStrike" dirty="0">
                          <a:solidFill>
                            <a:srgbClr val="FFFFFF"/>
                          </a:solidFill>
                          <a:latin typeface="Calibri"/>
                        </a:rPr>
                        <a:t>Millones  </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 del  </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Var % </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400" b="1" i="0" u="none" strike="noStrike">
                          <a:solidFill>
                            <a:srgbClr val="FFFFFF"/>
                          </a:solidFill>
                          <a:latin typeface="Calibri"/>
                        </a:rPr>
                        <a:t>% del PIB </a:t>
                      </a:r>
                    </a:p>
                  </a:txBody>
                  <a:tcPr marL="9525" marR="9525" marT="9525" marB="0" anchor="b">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4F81BD"/>
                    </a:solidFill>
                  </a:tcPr>
                </a:tc>
              </a:tr>
              <a:tr h="229651">
                <a:tc gridSpan="2" vMerge="1">
                  <a:txBody>
                    <a:bodyPr/>
                    <a:lstStyle/>
                    <a:p>
                      <a:endParaRPr lang="es-ES"/>
                    </a:p>
                  </a:txBody>
                  <a:tcPr/>
                </a:tc>
                <a:tc hMerge="1" vMerge="1">
                  <a:txBody>
                    <a:bodyPr/>
                    <a:lstStyle/>
                    <a:p>
                      <a:endParaRPr lang="es-ES"/>
                    </a:p>
                  </a:txBody>
                  <a:tcPr/>
                </a:tc>
                <a:tc>
                  <a:txBody>
                    <a:bodyPr/>
                    <a:lstStyle/>
                    <a:p>
                      <a:pPr algn="ctr" rtl="0" fontAlgn="b"/>
                      <a:r>
                        <a:rPr lang="es-ES" sz="1400" b="1" i="0" u="none" strike="noStrike">
                          <a:solidFill>
                            <a:srgbClr val="FFFFFF"/>
                          </a:solidFill>
                          <a:latin typeface="Calibri"/>
                        </a:rPr>
                        <a:t>de pesos  </a:t>
                      </a:r>
                    </a:p>
                  </a:txBody>
                  <a:tcPr marL="9525" marR="9525" marT="9525" marB="0" anchor="b">
                    <a:lnL>
                      <a:noFill/>
                    </a:lnL>
                    <a:lnR>
                      <a:noFill/>
                    </a:lnR>
                    <a:lnT>
                      <a:noFill/>
                    </a:lnT>
                    <a:lnB>
                      <a:noFill/>
                    </a:lnB>
                    <a:solidFill>
                      <a:srgbClr val="4F81BD"/>
                    </a:solidFill>
                  </a:tcPr>
                </a:tc>
                <a:tc>
                  <a:txBody>
                    <a:bodyPr/>
                    <a:lstStyle/>
                    <a:p>
                      <a:pPr algn="ctr" rtl="0" fontAlgn="b"/>
                      <a:r>
                        <a:rPr lang="es-ES" sz="1400" b="1" i="0" u="none" strike="noStrike">
                          <a:solidFill>
                            <a:srgbClr val="FFFFFF"/>
                          </a:solidFill>
                          <a:latin typeface="Calibri"/>
                        </a:rPr>
                        <a:t>total  </a:t>
                      </a:r>
                    </a:p>
                  </a:txBody>
                  <a:tcPr marL="9525" marR="9525" marT="9525" marB="0" anchor="b">
                    <a:lnL>
                      <a:noFill/>
                    </a:lnL>
                    <a:lnR>
                      <a:noFill/>
                    </a:lnR>
                    <a:lnT>
                      <a:noFill/>
                    </a:lnT>
                    <a:lnB>
                      <a:noFill/>
                    </a:lnB>
                    <a:solidFill>
                      <a:srgbClr val="4F81BD"/>
                    </a:solidFill>
                  </a:tcPr>
                </a:tc>
                <a:tc>
                  <a:txBody>
                    <a:bodyPr/>
                    <a:lstStyle/>
                    <a:p>
                      <a:pPr algn="ctr" rtl="0" fontAlgn="b"/>
                      <a:r>
                        <a:rPr lang="es-ES" sz="1400" b="1" i="0" u="none" strike="noStrike">
                          <a:solidFill>
                            <a:srgbClr val="FFFFFF"/>
                          </a:solidFill>
                          <a:latin typeface="Calibri"/>
                        </a:rPr>
                        <a:t>anual  </a:t>
                      </a:r>
                    </a:p>
                  </a:txBody>
                  <a:tcPr marL="9525" marR="9525" marT="9525" marB="0" anchor="b">
                    <a:lnL>
                      <a:noFill/>
                    </a:lnL>
                    <a:lnR>
                      <a:noFill/>
                    </a:lnR>
                    <a:lnT>
                      <a:noFill/>
                    </a:lnT>
                    <a:lnB>
                      <a:noFill/>
                    </a:lnB>
                    <a:solidFill>
                      <a:srgbClr val="4F81BD"/>
                    </a:solidFill>
                  </a:tcPr>
                </a:tc>
                <a:tc>
                  <a:txBody>
                    <a:bodyPr/>
                    <a:lstStyle/>
                    <a:p>
                      <a:pPr algn="ctr" rtl="0" fontAlgn="b"/>
                      <a:r>
                        <a:rPr lang="es-ES" sz="1400" b="1" i="0" u="none" strike="noStrike">
                          <a:solidFill>
                            <a:srgbClr val="FFFFFF"/>
                          </a:solidFill>
                          <a:latin typeface="Calibri"/>
                        </a:rPr>
                        <a:t>(p) </a:t>
                      </a:r>
                    </a:p>
                  </a:txBody>
                  <a:tcPr marL="9525" marR="9525" marT="9525" marB="0" anchor="b">
                    <a:lnL>
                      <a:noFill/>
                    </a:lnL>
                    <a:lnR w="12700" cap="flat" cmpd="sng" algn="ctr">
                      <a:solidFill>
                        <a:srgbClr val="4F81BD"/>
                      </a:solidFill>
                      <a:prstDash val="solid"/>
                      <a:round/>
                      <a:headEnd type="none" w="med" len="med"/>
                      <a:tailEnd type="none" w="med" len="med"/>
                    </a:lnR>
                    <a:lnT>
                      <a:noFill/>
                    </a:lnT>
                    <a:lnB>
                      <a:noFill/>
                    </a:lnB>
                    <a:solidFill>
                      <a:srgbClr val="4F81BD"/>
                    </a:solidFill>
                  </a:tcPr>
                </a:tc>
              </a:tr>
              <a:tr h="288000">
                <a:tc gridSpan="2">
                  <a:txBody>
                    <a:bodyPr/>
                    <a:lstStyle/>
                    <a:p>
                      <a:pPr algn="l" rtl="0" fontAlgn="b"/>
                      <a:r>
                        <a:rPr lang="es-ES" sz="1400" b="0" i="0" u="none" strike="noStrike" dirty="0" smtClean="0">
                          <a:solidFill>
                            <a:srgbClr val="000000"/>
                          </a:solidFill>
                          <a:latin typeface="Calibri"/>
                        </a:rPr>
                        <a:t> Impuesto </a:t>
                      </a:r>
                      <a:r>
                        <a:rPr lang="es-ES" sz="1400" b="0" i="0" u="none" strike="noStrike" dirty="0">
                          <a:solidFill>
                            <a:srgbClr val="000000"/>
                          </a:solidFill>
                          <a:latin typeface="Calibri"/>
                        </a:rPr>
                        <a:t>a la Renta </a:t>
                      </a:r>
                    </a:p>
                  </a:txBody>
                  <a:tcPr marL="9525" marR="9525" marT="9525" marB="0" anchor="ctr">
                    <a:lnL w="12700" cap="flat" cmpd="sng" algn="ctr">
                      <a:solidFill>
                        <a:srgbClr val="4F81BD"/>
                      </a:solidFill>
                      <a:prstDash val="solid"/>
                      <a:round/>
                      <a:headEnd type="none" w="med" len="med"/>
                      <a:tailEnd type="none" w="med" len="med"/>
                    </a:lnL>
                    <a:lnR>
                      <a:noFill/>
                    </a:lnR>
                    <a:lnT>
                      <a:noFill/>
                    </a:lnT>
                    <a:lnB>
                      <a:noFill/>
                    </a:lnB>
                  </a:tcPr>
                </a:tc>
                <a:tc hMerge="1">
                  <a:txBody>
                    <a:bodyPr/>
                    <a:lstStyle/>
                    <a:p>
                      <a:endParaRPr lang="es-ES"/>
                    </a:p>
                  </a:txBody>
                  <a:tcPr/>
                </a:tc>
                <a:tc>
                  <a:txBody>
                    <a:bodyPr/>
                    <a:lstStyle/>
                    <a:p>
                      <a:pPr algn="r" rtl="0" fontAlgn="b"/>
                      <a:r>
                        <a:rPr lang="es-ES" sz="1400" b="0" i="0" u="none" strike="noStrike">
                          <a:solidFill>
                            <a:srgbClr val="000000"/>
                          </a:solidFill>
                          <a:latin typeface="Calibri"/>
                        </a:rPr>
                        <a:t>6.868.873</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38,0%</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-6,5%</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4,7%</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a:txBody>
                    <a:bodyPr/>
                    <a:lstStyle/>
                    <a:p>
                      <a:pPr algn="l" rtl="0" fontAlgn="b"/>
                      <a:r>
                        <a:rPr lang="es-ES" sz="1400" b="0" i="1" u="none" strike="noStrike" dirty="0">
                          <a:solidFill>
                            <a:srgbClr val="000000"/>
                          </a:solidFill>
                          <a:latin typeface="Calibri"/>
                        </a:rPr>
                        <a:t>   </a:t>
                      </a:r>
                    </a:p>
                  </a:txBody>
                  <a:tcPr marL="9525" marR="9525" marT="9525" marB="0" anchor="b">
                    <a:lnL w="12700" cap="flat" cmpd="sng" algn="ctr">
                      <a:solidFill>
                        <a:srgbClr val="4F81BD"/>
                      </a:solidFill>
                      <a:prstDash val="solid"/>
                      <a:round/>
                      <a:headEnd type="none" w="med" len="med"/>
                      <a:tailEnd type="none" w="med" len="med"/>
                    </a:lnL>
                    <a:lnR>
                      <a:noFill/>
                    </a:lnR>
                    <a:lnT>
                      <a:noFill/>
                    </a:lnT>
                    <a:lnB>
                      <a:noFill/>
                    </a:lnB>
                  </a:tcPr>
                </a:tc>
                <a:tc>
                  <a:txBody>
                    <a:bodyPr/>
                    <a:lstStyle/>
                    <a:p>
                      <a:pPr algn="l" rtl="0" fontAlgn="b"/>
                      <a:r>
                        <a:rPr lang="es-ES" sz="1400" b="0" i="1" u="none" strike="noStrike" dirty="0">
                          <a:solidFill>
                            <a:srgbClr val="000000"/>
                          </a:solidFill>
                          <a:latin typeface="Calibri"/>
                        </a:rPr>
                        <a:t>Tributación minería privada  </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1.121.388</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6,2%</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-11,6%</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0,8%</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a:txBody>
                    <a:bodyPr/>
                    <a:lstStyle/>
                    <a:p>
                      <a:pPr algn="l" rtl="0" fontAlgn="b"/>
                      <a:r>
                        <a:rPr lang="es-ES" sz="1400" b="0" i="1" u="none" strike="noStrike" dirty="0">
                          <a:solidFill>
                            <a:srgbClr val="000000"/>
                          </a:solidFill>
                          <a:latin typeface="Calibri"/>
                        </a:rPr>
                        <a:t>   </a:t>
                      </a:r>
                    </a:p>
                  </a:txBody>
                  <a:tcPr marL="9525" marR="9525" marT="9525" marB="0" anchor="b">
                    <a:lnL w="12700" cap="flat" cmpd="sng" algn="ctr">
                      <a:solidFill>
                        <a:srgbClr val="4F81BD"/>
                      </a:solidFill>
                      <a:prstDash val="solid"/>
                      <a:round/>
                      <a:headEnd type="none" w="med" len="med"/>
                      <a:tailEnd type="none" w="med" len="med"/>
                    </a:lnL>
                    <a:lnR>
                      <a:noFill/>
                    </a:lnR>
                    <a:lnT>
                      <a:noFill/>
                    </a:lnT>
                    <a:lnB>
                      <a:noFill/>
                    </a:lnB>
                  </a:tcPr>
                </a:tc>
                <a:tc>
                  <a:txBody>
                    <a:bodyPr/>
                    <a:lstStyle/>
                    <a:p>
                      <a:pPr algn="l" rtl="0" fontAlgn="b"/>
                      <a:r>
                        <a:rPr lang="es-ES" sz="1400" b="0" i="1" u="none" strike="noStrike" dirty="0">
                          <a:solidFill>
                            <a:srgbClr val="000000"/>
                          </a:solidFill>
                          <a:latin typeface="Calibri"/>
                        </a:rPr>
                        <a:t>Tributación resto contribuyentes  </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5.747.485</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31,8%</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-5,4%</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3,9%</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gridSpan="2">
                  <a:txBody>
                    <a:bodyPr/>
                    <a:lstStyle/>
                    <a:p>
                      <a:pPr algn="l" rtl="0" fontAlgn="b"/>
                      <a:r>
                        <a:rPr lang="es-ES" sz="1400" b="0" i="0" u="none" strike="noStrike" dirty="0" smtClean="0">
                          <a:solidFill>
                            <a:srgbClr val="000000"/>
                          </a:solidFill>
                          <a:latin typeface="Calibri"/>
                        </a:rPr>
                        <a:t> Impuesto </a:t>
                      </a:r>
                      <a:r>
                        <a:rPr lang="es-ES" sz="1400" b="0" i="0" u="none" strike="noStrike" dirty="0">
                          <a:solidFill>
                            <a:srgbClr val="000000"/>
                          </a:solidFill>
                          <a:latin typeface="Calibri"/>
                        </a:rPr>
                        <a:t>al Valor Agregado </a:t>
                      </a:r>
                    </a:p>
                  </a:txBody>
                  <a:tcPr marL="9525" marR="9525" marT="9525" marB="0" anchor="ctr">
                    <a:lnL w="12700" cap="flat" cmpd="sng" algn="ctr">
                      <a:solidFill>
                        <a:srgbClr val="4F81BD"/>
                      </a:solidFill>
                      <a:prstDash val="solid"/>
                      <a:round/>
                      <a:headEnd type="none" w="med" len="med"/>
                      <a:tailEnd type="none" w="med" len="med"/>
                    </a:lnL>
                    <a:lnR>
                      <a:noFill/>
                    </a:lnR>
                    <a:lnT>
                      <a:noFill/>
                    </a:lnT>
                    <a:lnB>
                      <a:noFill/>
                    </a:lnB>
                  </a:tcPr>
                </a:tc>
                <a:tc hMerge="1">
                  <a:txBody>
                    <a:bodyPr/>
                    <a:lstStyle/>
                    <a:p>
                      <a:endParaRPr lang="es-ES"/>
                    </a:p>
                  </a:txBody>
                  <a:tcPr/>
                </a:tc>
                <a:tc>
                  <a:txBody>
                    <a:bodyPr/>
                    <a:lstStyle/>
                    <a:p>
                      <a:pPr algn="r" rtl="0" fontAlgn="b"/>
                      <a:r>
                        <a:rPr lang="es-ES" sz="1400" b="0" i="0" u="none" strike="noStrike" dirty="0">
                          <a:solidFill>
                            <a:srgbClr val="000000"/>
                          </a:solidFill>
                          <a:latin typeface="Calibri"/>
                        </a:rPr>
                        <a:t>8.957.448</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49,6%</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3,4%</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6,1%</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gridSpan="2">
                  <a:txBody>
                    <a:bodyPr/>
                    <a:lstStyle/>
                    <a:p>
                      <a:pPr algn="l" rtl="0" fontAlgn="b"/>
                      <a:r>
                        <a:rPr lang="es-ES" sz="1400" b="0" i="0" u="none" strike="noStrike" dirty="0" smtClean="0">
                          <a:solidFill>
                            <a:srgbClr val="000000"/>
                          </a:solidFill>
                          <a:latin typeface="Calibri"/>
                        </a:rPr>
                        <a:t> Impuestos </a:t>
                      </a:r>
                      <a:r>
                        <a:rPr lang="es-ES" sz="1400" b="0" i="0" u="none" strike="noStrike" dirty="0">
                          <a:solidFill>
                            <a:srgbClr val="000000"/>
                          </a:solidFill>
                          <a:latin typeface="Calibri"/>
                        </a:rPr>
                        <a:t>Específicos </a:t>
                      </a:r>
                    </a:p>
                  </a:txBody>
                  <a:tcPr marL="9525" marR="9525" marT="9525" marB="0" anchor="ctr">
                    <a:lnL w="12700" cap="flat" cmpd="sng" algn="ctr">
                      <a:solidFill>
                        <a:srgbClr val="4F81BD"/>
                      </a:solidFill>
                      <a:prstDash val="solid"/>
                      <a:round/>
                      <a:headEnd type="none" w="med" len="med"/>
                      <a:tailEnd type="none" w="med" len="med"/>
                    </a:lnL>
                    <a:lnR>
                      <a:noFill/>
                    </a:lnR>
                    <a:lnT>
                      <a:noFill/>
                    </a:lnT>
                    <a:lnB>
                      <a:noFill/>
                    </a:lnB>
                  </a:tcPr>
                </a:tc>
                <a:tc hMerge="1">
                  <a:txBody>
                    <a:bodyPr/>
                    <a:lstStyle/>
                    <a:p>
                      <a:endParaRPr lang="es-ES"/>
                    </a:p>
                  </a:txBody>
                  <a:tcPr/>
                </a:tc>
                <a:tc>
                  <a:txBody>
                    <a:bodyPr/>
                    <a:lstStyle/>
                    <a:p>
                      <a:pPr algn="r" rtl="0" fontAlgn="b"/>
                      <a:r>
                        <a:rPr lang="es-ES" sz="1400" b="0" i="0" u="none" strike="noStrike" dirty="0">
                          <a:solidFill>
                            <a:srgbClr val="000000"/>
                          </a:solidFill>
                          <a:latin typeface="Calibri"/>
                        </a:rPr>
                        <a:t>1.647.686</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9,1%</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1,6%</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1,1%</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a:txBody>
                    <a:bodyPr/>
                    <a:lstStyle/>
                    <a:p>
                      <a:pPr algn="l" rtl="0" fontAlgn="b"/>
                      <a:r>
                        <a:rPr lang="es-ES" sz="1400" b="0" i="1" u="none" strike="noStrike" dirty="0">
                          <a:solidFill>
                            <a:srgbClr val="000000"/>
                          </a:solidFill>
                          <a:latin typeface="Calibri"/>
                        </a:rPr>
                        <a:t>   </a:t>
                      </a:r>
                    </a:p>
                  </a:txBody>
                  <a:tcPr marL="9525" marR="9525" marT="9525" marB="0" anchor="b">
                    <a:lnL w="12700" cap="flat" cmpd="sng" algn="ctr">
                      <a:solidFill>
                        <a:srgbClr val="4F81BD"/>
                      </a:solidFill>
                      <a:prstDash val="solid"/>
                      <a:round/>
                      <a:headEnd type="none" w="med" len="med"/>
                      <a:tailEnd type="none" w="med" len="med"/>
                    </a:lnL>
                    <a:lnR>
                      <a:noFill/>
                    </a:lnR>
                    <a:lnT>
                      <a:noFill/>
                    </a:lnT>
                    <a:lnB>
                      <a:noFill/>
                    </a:lnB>
                  </a:tcPr>
                </a:tc>
                <a:tc>
                  <a:txBody>
                    <a:bodyPr/>
                    <a:lstStyle/>
                    <a:p>
                      <a:pPr algn="l" rtl="0" fontAlgn="b"/>
                      <a:r>
                        <a:rPr lang="es-ES" sz="1400" b="0" i="1" u="none" strike="noStrike" dirty="0">
                          <a:solidFill>
                            <a:srgbClr val="000000"/>
                          </a:solidFill>
                          <a:latin typeface="Calibri"/>
                        </a:rPr>
                        <a:t>Tabacos </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688.717</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3,8%</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-0,8%</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0,5%</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a:txBody>
                    <a:bodyPr/>
                    <a:lstStyle/>
                    <a:p>
                      <a:pPr algn="l" rtl="0" fontAlgn="b"/>
                      <a:r>
                        <a:rPr lang="es-ES" sz="1400" b="0" i="1" u="none" strike="noStrike" dirty="0">
                          <a:solidFill>
                            <a:srgbClr val="000000"/>
                          </a:solidFill>
                          <a:latin typeface="Calibri"/>
                        </a:rPr>
                        <a:t>   </a:t>
                      </a:r>
                    </a:p>
                  </a:txBody>
                  <a:tcPr marL="9525" marR="9525" marT="9525" marB="0" anchor="b">
                    <a:lnL w="12700" cap="flat" cmpd="sng" algn="ctr">
                      <a:solidFill>
                        <a:srgbClr val="4F81BD"/>
                      </a:solidFill>
                      <a:prstDash val="solid"/>
                      <a:round/>
                      <a:headEnd type="none" w="med" len="med"/>
                      <a:tailEnd type="none" w="med" len="med"/>
                    </a:lnL>
                    <a:lnR>
                      <a:noFill/>
                    </a:lnR>
                    <a:lnT>
                      <a:noFill/>
                    </a:lnT>
                    <a:lnB>
                      <a:noFill/>
                    </a:lnB>
                  </a:tcPr>
                </a:tc>
                <a:tc>
                  <a:txBody>
                    <a:bodyPr/>
                    <a:lstStyle/>
                    <a:p>
                      <a:pPr algn="l" rtl="0" fontAlgn="b"/>
                      <a:r>
                        <a:rPr lang="es-ES" sz="1400" b="0" i="1" u="none" strike="noStrike">
                          <a:solidFill>
                            <a:srgbClr val="000000"/>
                          </a:solidFill>
                          <a:latin typeface="Calibri"/>
                        </a:rPr>
                        <a:t>Combustibles </a:t>
                      </a:r>
                    </a:p>
                  </a:txBody>
                  <a:tcPr marL="9525" marR="9525" marT="9525" marB="0" anchor="ctr">
                    <a:lnL>
                      <a:noFill/>
                    </a:lnL>
                    <a:lnR>
                      <a:noFill/>
                    </a:lnR>
                    <a:lnT>
                      <a:noFill/>
                    </a:lnT>
                    <a:lnB>
                      <a:noFill/>
                    </a:lnB>
                  </a:tcPr>
                </a:tc>
                <a:tc>
                  <a:txBody>
                    <a:bodyPr/>
                    <a:lstStyle/>
                    <a:p>
                      <a:pPr algn="r" rtl="0" fontAlgn="b"/>
                      <a:r>
                        <a:rPr lang="es-ES" sz="1400" b="0" i="0" u="none" strike="noStrike" dirty="0">
                          <a:solidFill>
                            <a:srgbClr val="000000"/>
                          </a:solidFill>
                          <a:latin typeface="Calibri"/>
                        </a:rPr>
                        <a:t>953.079</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5,3%</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2,8%</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0,6%</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a:txBody>
                    <a:bodyPr/>
                    <a:lstStyle/>
                    <a:p>
                      <a:pPr algn="l" rtl="0" fontAlgn="b"/>
                      <a:r>
                        <a:rPr lang="es-ES" sz="1400" b="0" i="1" u="none" strike="noStrike" dirty="0">
                          <a:solidFill>
                            <a:srgbClr val="000000"/>
                          </a:solidFill>
                          <a:latin typeface="Calibri"/>
                        </a:rPr>
                        <a:t> </a:t>
                      </a:r>
                    </a:p>
                  </a:txBody>
                  <a:tcPr marL="9525" marR="9525" marT="9525" marB="0" anchor="b">
                    <a:lnL w="12700" cap="flat" cmpd="sng" algn="ctr">
                      <a:solidFill>
                        <a:srgbClr val="4F81BD"/>
                      </a:solidFill>
                      <a:prstDash val="solid"/>
                      <a:round/>
                      <a:headEnd type="none" w="med" len="med"/>
                      <a:tailEnd type="none" w="med" len="med"/>
                    </a:lnL>
                    <a:lnR>
                      <a:noFill/>
                    </a:lnR>
                    <a:lnT>
                      <a:noFill/>
                    </a:lnT>
                    <a:lnB>
                      <a:noFill/>
                    </a:lnB>
                  </a:tcPr>
                </a:tc>
                <a:tc>
                  <a:txBody>
                    <a:bodyPr/>
                    <a:lstStyle/>
                    <a:p>
                      <a:pPr algn="l" rtl="0" fontAlgn="b"/>
                      <a:r>
                        <a:rPr lang="es-CL" sz="1400" b="0" i="1" u="none" strike="noStrike">
                          <a:solidFill>
                            <a:srgbClr val="000000"/>
                          </a:solidFill>
                          <a:latin typeface="Calibri"/>
                        </a:rPr>
                        <a:t>Derechos de Extracción Ley de Pesca</a:t>
                      </a:r>
                    </a:p>
                  </a:txBody>
                  <a:tcPr marL="9525" marR="9525" marT="9525" marB="0" anchor="ctr">
                    <a:lnL>
                      <a:noFill/>
                    </a:lnL>
                    <a:lnR>
                      <a:noFill/>
                    </a:lnR>
                    <a:lnT>
                      <a:noFill/>
                    </a:lnT>
                    <a:lnB>
                      <a:noFill/>
                    </a:lnB>
                  </a:tcPr>
                </a:tc>
                <a:tc>
                  <a:txBody>
                    <a:bodyPr/>
                    <a:lstStyle/>
                    <a:p>
                      <a:pPr algn="r" rtl="0" fontAlgn="b"/>
                      <a:r>
                        <a:rPr lang="es-ES" sz="1400" b="0" i="0" u="none" strike="noStrike">
                          <a:solidFill>
                            <a:srgbClr val="000000"/>
                          </a:solidFill>
                          <a:latin typeface="Calibri"/>
                        </a:rPr>
                        <a:t>5.890</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0,0%</a:t>
                      </a:r>
                    </a:p>
                  </a:txBody>
                  <a:tcPr marL="9525" marR="9525" marT="9525" marB="0" anchor="ctr">
                    <a:lnL>
                      <a:noFill/>
                    </a:lnL>
                    <a:lnR>
                      <a:noFill/>
                    </a:lnR>
                    <a:lnT>
                      <a:noFill/>
                    </a:lnT>
                    <a:lnB>
                      <a:noFill/>
                    </a:lnB>
                  </a:tcPr>
                </a:tc>
                <a:tc>
                  <a:txBody>
                    <a:bodyPr/>
                    <a:lstStyle/>
                    <a:p>
                      <a:pPr algn="ctr" rtl="0" fontAlgn="b"/>
                      <a:r>
                        <a:rPr lang="es-ES" sz="1400" b="0" i="0" u="none" strike="noStrike" dirty="0" err="1">
                          <a:solidFill>
                            <a:srgbClr val="000000"/>
                          </a:solidFill>
                          <a:latin typeface="Calibri"/>
                        </a:rPr>
                        <a:t>n.d.</a:t>
                      </a:r>
                      <a:endParaRPr lang="es-ES" sz="14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0,0%</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gridSpan="2">
                  <a:txBody>
                    <a:bodyPr/>
                    <a:lstStyle/>
                    <a:p>
                      <a:pPr algn="l" rtl="0" fontAlgn="b"/>
                      <a:r>
                        <a:rPr lang="es-CL" sz="1400" b="0" i="0" u="none" strike="noStrike" dirty="0" smtClean="0">
                          <a:solidFill>
                            <a:srgbClr val="000000"/>
                          </a:solidFill>
                          <a:latin typeface="Calibri"/>
                        </a:rPr>
                        <a:t> Impuesto </a:t>
                      </a:r>
                      <a:r>
                        <a:rPr lang="es-CL" sz="1400" b="0" i="0" u="none" strike="noStrike" dirty="0">
                          <a:solidFill>
                            <a:srgbClr val="000000"/>
                          </a:solidFill>
                          <a:latin typeface="Calibri"/>
                        </a:rPr>
                        <a:t>a los Actos Jurídicos </a:t>
                      </a:r>
                    </a:p>
                  </a:txBody>
                  <a:tcPr marL="9525" marR="9525" marT="9525" marB="0" anchor="ctr">
                    <a:lnL w="12700" cap="flat" cmpd="sng" algn="ctr">
                      <a:solidFill>
                        <a:srgbClr val="4F81BD"/>
                      </a:solidFill>
                      <a:prstDash val="solid"/>
                      <a:round/>
                      <a:headEnd type="none" w="med" len="med"/>
                      <a:tailEnd type="none" w="med" len="med"/>
                    </a:lnL>
                    <a:lnR>
                      <a:noFill/>
                    </a:lnR>
                    <a:lnT>
                      <a:noFill/>
                    </a:lnT>
                    <a:lnB>
                      <a:noFill/>
                    </a:lnB>
                  </a:tcPr>
                </a:tc>
                <a:tc hMerge="1">
                  <a:txBody>
                    <a:bodyPr/>
                    <a:lstStyle/>
                    <a:p>
                      <a:endParaRPr lang="es-ES"/>
                    </a:p>
                  </a:txBody>
                  <a:tcPr/>
                </a:tc>
                <a:tc>
                  <a:txBody>
                    <a:bodyPr/>
                    <a:lstStyle/>
                    <a:p>
                      <a:pPr algn="r" rtl="0" fontAlgn="b"/>
                      <a:r>
                        <a:rPr lang="es-ES" sz="1400" b="0" i="0" u="none" strike="noStrike">
                          <a:solidFill>
                            <a:srgbClr val="000000"/>
                          </a:solidFill>
                          <a:latin typeface="Calibri"/>
                        </a:rPr>
                        <a:t>190.077</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1,1%</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-1,3%</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0,1%</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gridSpan="2">
                  <a:txBody>
                    <a:bodyPr/>
                    <a:lstStyle/>
                    <a:p>
                      <a:pPr algn="l" rtl="0" fontAlgn="b"/>
                      <a:r>
                        <a:rPr lang="es-ES" sz="1400" b="0" i="0" u="none" strike="noStrike" dirty="0" smtClean="0">
                          <a:solidFill>
                            <a:srgbClr val="000000"/>
                          </a:solidFill>
                          <a:latin typeface="Calibri"/>
                        </a:rPr>
                        <a:t> Impuesto </a:t>
                      </a:r>
                      <a:r>
                        <a:rPr lang="es-ES" sz="1400" b="0" i="0" u="none" strike="noStrike" dirty="0">
                          <a:solidFill>
                            <a:srgbClr val="000000"/>
                          </a:solidFill>
                          <a:latin typeface="Calibri"/>
                        </a:rPr>
                        <a:t>al Comercio Exterior </a:t>
                      </a:r>
                    </a:p>
                  </a:txBody>
                  <a:tcPr marL="9525" marR="9525" marT="9525" marB="0" anchor="ctr">
                    <a:lnL w="12700" cap="flat" cmpd="sng" algn="ctr">
                      <a:solidFill>
                        <a:srgbClr val="4F81BD"/>
                      </a:solidFill>
                      <a:prstDash val="solid"/>
                      <a:round/>
                      <a:headEnd type="none" w="med" len="med"/>
                      <a:tailEnd type="none" w="med" len="med"/>
                    </a:lnL>
                    <a:lnR>
                      <a:noFill/>
                    </a:lnR>
                    <a:lnT>
                      <a:noFill/>
                    </a:lnT>
                    <a:lnB>
                      <a:noFill/>
                    </a:lnB>
                  </a:tcPr>
                </a:tc>
                <a:tc hMerge="1">
                  <a:txBody>
                    <a:bodyPr/>
                    <a:lstStyle/>
                    <a:p>
                      <a:endParaRPr lang="es-ES"/>
                    </a:p>
                  </a:txBody>
                  <a:tcPr/>
                </a:tc>
                <a:tc>
                  <a:txBody>
                    <a:bodyPr/>
                    <a:lstStyle/>
                    <a:p>
                      <a:pPr algn="r" rtl="0" fontAlgn="b"/>
                      <a:r>
                        <a:rPr lang="es-ES" sz="1400" b="0" i="0" u="none" strike="noStrike">
                          <a:solidFill>
                            <a:srgbClr val="000000"/>
                          </a:solidFill>
                          <a:latin typeface="Calibri"/>
                        </a:rPr>
                        <a:t>254.093</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1,4%</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5,8%</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0,2%</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gridSpan="2">
                  <a:txBody>
                    <a:bodyPr/>
                    <a:lstStyle/>
                    <a:p>
                      <a:pPr algn="l" rtl="0" fontAlgn="b"/>
                      <a:r>
                        <a:rPr lang="es-ES" sz="1400" b="0" i="0" u="none" strike="noStrike" dirty="0" smtClean="0">
                          <a:solidFill>
                            <a:srgbClr val="000000"/>
                          </a:solidFill>
                          <a:latin typeface="Calibri"/>
                        </a:rPr>
                        <a:t> Otros  </a:t>
                      </a:r>
                      <a:endParaRPr lang="es-ES" sz="1400" b="0" i="0" u="none" strike="noStrike" dirty="0">
                        <a:solidFill>
                          <a:srgbClr val="000000"/>
                        </a:solidFill>
                        <a:latin typeface="Calibri"/>
                      </a:endParaRPr>
                    </a:p>
                  </a:txBody>
                  <a:tcPr marL="9525" marR="9525" marT="9525" marB="0" anchor="ctr">
                    <a:lnL w="12700" cap="flat" cmpd="sng" algn="ctr">
                      <a:solidFill>
                        <a:srgbClr val="4F81BD"/>
                      </a:solidFill>
                      <a:prstDash val="solid"/>
                      <a:round/>
                      <a:headEnd type="none" w="med" len="med"/>
                      <a:tailEnd type="none" w="med" len="med"/>
                    </a:lnL>
                    <a:lnR>
                      <a:noFill/>
                    </a:lnR>
                    <a:lnT>
                      <a:noFill/>
                    </a:lnT>
                    <a:lnB>
                      <a:noFill/>
                    </a:lnB>
                  </a:tcPr>
                </a:tc>
                <a:tc hMerge="1">
                  <a:txBody>
                    <a:bodyPr/>
                    <a:lstStyle/>
                    <a:p>
                      <a:endParaRPr lang="es-ES"/>
                    </a:p>
                  </a:txBody>
                  <a:tcPr/>
                </a:tc>
                <a:tc>
                  <a:txBody>
                    <a:bodyPr/>
                    <a:lstStyle/>
                    <a:p>
                      <a:pPr algn="r" rtl="0" fontAlgn="b"/>
                      <a:r>
                        <a:rPr lang="es-ES" sz="1400" b="0" i="0" u="none" strike="noStrike">
                          <a:solidFill>
                            <a:srgbClr val="000000"/>
                          </a:solidFill>
                          <a:latin typeface="Calibri"/>
                        </a:rPr>
                        <a:t>147.218</a:t>
                      </a:r>
                    </a:p>
                  </a:txBody>
                  <a:tcPr marL="9525" marR="9525" marT="9525" marB="0" anchor="ctr">
                    <a:lnL>
                      <a:noFill/>
                    </a:lnL>
                    <a:lnR>
                      <a:noFill/>
                    </a:lnR>
                    <a:lnT>
                      <a:noFill/>
                    </a:lnT>
                    <a:lnB>
                      <a:noFill/>
                    </a:lnB>
                  </a:tcPr>
                </a:tc>
                <a:tc>
                  <a:txBody>
                    <a:bodyPr/>
                    <a:lstStyle/>
                    <a:p>
                      <a:pPr algn="ctr" rtl="0" fontAlgn="b"/>
                      <a:r>
                        <a:rPr lang="es-ES" sz="1400" b="0" i="0" u="none" strike="noStrike">
                          <a:solidFill>
                            <a:srgbClr val="000000"/>
                          </a:solidFill>
                          <a:latin typeface="Calibri"/>
                        </a:rPr>
                        <a:t>0,8%</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135,9%</a:t>
                      </a:r>
                    </a:p>
                  </a:txBody>
                  <a:tcPr marL="9525" marR="9525" marT="9525" marB="0" anchor="ctr">
                    <a:lnL>
                      <a:noFill/>
                    </a:lnL>
                    <a:lnR>
                      <a:noFill/>
                    </a:lnR>
                    <a:lnT>
                      <a:noFill/>
                    </a:lnT>
                    <a:lnB>
                      <a:noFill/>
                    </a:lnB>
                  </a:tcPr>
                </a:tc>
                <a:tc>
                  <a:txBody>
                    <a:bodyPr/>
                    <a:lstStyle/>
                    <a:p>
                      <a:pPr algn="ctr" rtl="0" fontAlgn="b"/>
                      <a:r>
                        <a:rPr lang="es-ES" sz="1400" b="0" i="0" u="none" strike="noStrike" dirty="0">
                          <a:solidFill>
                            <a:srgbClr val="000000"/>
                          </a:solidFill>
                          <a:latin typeface="Calibri"/>
                        </a:rPr>
                        <a:t>0,1%</a:t>
                      </a:r>
                    </a:p>
                  </a:txBody>
                  <a:tcPr marL="9525" marR="9525" marT="9525" marB="0" anchor="ctr">
                    <a:lnL>
                      <a:noFill/>
                    </a:lnL>
                    <a:lnR w="12700" cap="flat" cmpd="sng" algn="ctr">
                      <a:solidFill>
                        <a:srgbClr val="4F81BD"/>
                      </a:solidFill>
                      <a:prstDash val="solid"/>
                      <a:round/>
                      <a:headEnd type="none" w="med" len="med"/>
                      <a:tailEnd type="none" w="med" len="med"/>
                    </a:lnR>
                    <a:lnT>
                      <a:noFill/>
                    </a:lnT>
                    <a:lnB>
                      <a:noFill/>
                    </a:lnB>
                  </a:tcPr>
                </a:tc>
              </a:tr>
              <a:tr h="288000">
                <a:tc gridSpan="2">
                  <a:txBody>
                    <a:bodyPr/>
                    <a:lstStyle/>
                    <a:p>
                      <a:pPr algn="l" rtl="0" fontAlgn="b"/>
                      <a:r>
                        <a:rPr lang="es-ES" sz="1400" b="1" i="0" u="none" strike="noStrike" dirty="0" smtClean="0">
                          <a:solidFill>
                            <a:srgbClr val="000000"/>
                          </a:solidFill>
                          <a:latin typeface="Calibri"/>
                        </a:rPr>
                        <a:t> TOTAL </a:t>
                      </a:r>
                      <a:r>
                        <a:rPr lang="es-ES" sz="1400" b="1" i="0" u="none" strike="noStrike" dirty="0">
                          <a:solidFill>
                            <a:srgbClr val="000000"/>
                          </a:solidFill>
                          <a:latin typeface="Calibri"/>
                        </a:rPr>
                        <a:t>IMPUESTOS  </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solidFill>
                      <a:srgbClr val="C5D9F1"/>
                    </a:solidFill>
                  </a:tcPr>
                </a:tc>
                <a:tc hMerge="1">
                  <a:txBody>
                    <a:bodyPr/>
                    <a:lstStyle/>
                    <a:p>
                      <a:endParaRPr lang="es-ES"/>
                    </a:p>
                  </a:txBody>
                  <a:tcPr/>
                </a:tc>
                <a:tc>
                  <a:txBody>
                    <a:bodyPr/>
                    <a:lstStyle/>
                    <a:p>
                      <a:pPr algn="r" rtl="0" fontAlgn="b"/>
                      <a:r>
                        <a:rPr lang="es-ES" sz="1400" b="1" i="0" u="none" strike="noStrike" dirty="0">
                          <a:solidFill>
                            <a:srgbClr val="000000"/>
                          </a:solidFill>
                          <a:latin typeface="Calibri"/>
                        </a:rPr>
                        <a:t>18.065.395 </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solidFill>
                      <a:srgbClr val="C5D9F1"/>
                    </a:solidFill>
                  </a:tcPr>
                </a:tc>
                <a:tc>
                  <a:txBody>
                    <a:bodyPr/>
                    <a:lstStyle/>
                    <a:p>
                      <a:pPr algn="ctr" rtl="0" fontAlgn="b"/>
                      <a:r>
                        <a:rPr lang="es-ES" sz="1400" b="1" i="0" u="none" strike="noStrike">
                          <a:solidFill>
                            <a:srgbClr val="000000"/>
                          </a:solidFill>
                          <a:latin typeface="Calibri"/>
                        </a:rPr>
                        <a:t>100,0%</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solidFill>
                      <a:srgbClr val="C5D9F1"/>
                    </a:solidFill>
                  </a:tcPr>
                </a:tc>
                <a:tc>
                  <a:txBody>
                    <a:bodyPr/>
                    <a:lstStyle/>
                    <a:p>
                      <a:pPr algn="ctr" rtl="0" fontAlgn="b"/>
                      <a:r>
                        <a:rPr lang="es-ES" sz="1400" b="1" i="0" u="none" strike="noStrike">
                          <a:solidFill>
                            <a:srgbClr val="000000"/>
                          </a:solidFill>
                          <a:latin typeface="Calibri"/>
                        </a:rPr>
                        <a:t>-0,3%</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ctr" rtl="0" fontAlgn="b"/>
                      <a:r>
                        <a:rPr lang="es-ES" sz="1400" b="1" i="0" u="none" strike="noStrike" dirty="0">
                          <a:solidFill>
                            <a:srgbClr val="000000"/>
                          </a:solidFill>
                          <a:latin typeface="Calibri"/>
                        </a:rPr>
                        <a:t>12,3%</a:t>
                      </a:r>
                    </a:p>
                  </a:txBody>
                  <a:tcPr marL="9525" marR="9525" marT="9525" marB="0" anchor="ctr">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C6D9F1"/>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Título"/>
          <p:cNvSpPr>
            <a:spLocks noGrp="1"/>
          </p:cNvSpPr>
          <p:nvPr>
            <p:ph type="title"/>
          </p:nvPr>
        </p:nvSpPr>
        <p:spPr/>
        <p:txBody>
          <a:bodyPr/>
          <a:lstStyle/>
          <a:p>
            <a:r>
              <a:rPr lang="es-CL" sz="2000" b="1" dirty="0" smtClean="0"/>
              <a:t>Recaudación total del IVA</a:t>
            </a:r>
            <a:br>
              <a:rPr lang="es-CL" sz="2000" b="1" dirty="0" smtClean="0"/>
            </a:br>
            <a:r>
              <a:rPr lang="es-CL" sz="2000" b="1" dirty="0" smtClean="0"/>
              <a:t>Acumulado al tercer trimestre 2014 </a:t>
            </a:r>
            <a:r>
              <a:rPr lang="es-CL" sz="2000" b="1" dirty="0" smtClean="0">
                <a:solidFill>
                  <a:srgbClr val="FF0000"/>
                </a:solidFill>
              </a:rPr>
              <a:t/>
            </a:r>
            <a:br>
              <a:rPr lang="es-CL" sz="2000" b="1" dirty="0" smtClean="0">
                <a:solidFill>
                  <a:srgbClr val="FF0000"/>
                </a:solidFill>
              </a:rPr>
            </a:br>
            <a:r>
              <a:rPr lang="es-CL" sz="1800" dirty="0" smtClean="0"/>
              <a:t>(variación real anual)</a:t>
            </a:r>
            <a:r>
              <a:rPr lang="es-CL" dirty="0" smtClean="0"/>
              <a:t/>
            </a:r>
            <a:br>
              <a:rPr lang="es-CL" dirty="0" smtClean="0"/>
            </a:br>
            <a:r>
              <a:rPr lang="es-CL" dirty="0" smtClean="0"/>
              <a:t/>
            </a:r>
            <a:br>
              <a:rPr lang="es-CL" dirty="0" smtClean="0"/>
            </a:br>
            <a:endParaRPr lang="es-ES" dirty="0"/>
          </a:p>
        </p:txBody>
      </p:sp>
      <p:sp>
        <p:nvSpPr>
          <p:cNvPr id="4" name="3 Marcador de número de diapositiva"/>
          <p:cNvSpPr>
            <a:spLocks noGrp="1"/>
          </p:cNvSpPr>
          <p:nvPr>
            <p:ph type="sldNum" sz="quarter" idx="11"/>
          </p:nvPr>
        </p:nvSpPr>
        <p:spPr/>
        <p:txBody>
          <a:bodyPr/>
          <a:lstStyle/>
          <a:p>
            <a:fld id="{0C6F282E-309D-4B24-8729-853DEFB0C5E6}" type="slidenum">
              <a:rPr lang="en-US" smtClean="0"/>
              <a:pPr/>
              <a:t>7</a:t>
            </a:fld>
            <a:endParaRPr lang="en-US"/>
          </a:p>
        </p:txBody>
      </p:sp>
      <p:graphicFrame>
        <p:nvGraphicFramePr>
          <p:cNvPr id="6" name="1 Gráfico"/>
          <p:cNvGraphicFramePr/>
          <p:nvPr/>
        </p:nvGraphicFramePr>
        <p:xfrm>
          <a:off x="467544" y="1628800"/>
          <a:ext cx="7849369" cy="460851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27584" y="1844824"/>
            <a:ext cx="7489329" cy="2448272"/>
          </a:xfrm>
        </p:spPr>
        <p:txBody>
          <a:bodyPr/>
          <a:lstStyle/>
          <a:p>
            <a:r>
              <a:rPr lang="es-ES_tradnl" b="1" dirty="0" smtClean="0">
                <a:solidFill>
                  <a:schemeClr val="accent1"/>
                </a:solidFill>
              </a:rPr>
              <a:t>Gastos del Gobierno Central</a:t>
            </a:r>
            <a:br>
              <a:rPr lang="es-ES_tradnl" b="1" dirty="0" smtClean="0">
                <a:solidFill>
                  <a:schemeClr val="accent1"/>
                </a:solidFill>
              </a:rPr>
            </a:br>
            <a:r>
              <a:rPr lang="es-ES_tradnl" b="1" dirty="0" smtClean="0">
                <a:solidFill>
                  <a:schemeClr val="accent1"/>
                </a:solidFill>
              </a:rPr>
              <a:t/>
            </a:r>
            <a:br>
              <a:rPr lang="es-ES_tradnl" b="1" dirty="0" smtClean="0">
                <a:solidFill>
                  <a:schemeClr val="accent1"/>
                </a:solidFill>
              </a:rPr>
            </a:br>
            <a:r>
              <a:rPr lang="es-ES_tradnl" b="1" dirty="0" smtClean="0">
                <a:solidFill>
                  <a:srgbClr val="FFFF00"/>
                </a:solidFill>
              </a:rPr>
              <a:t> </a:t>
            </a:r>
            <a:r>
              <a:rPr lang="es-ES_tradnl" b="1" dirty="0" smtClean="0">
                <a:solidFill>
                  <a:schemeClr val="accent1"/>
                </a:solidFill>
              </a:rPr>
              <a:t/>
            </a:r>
            <a:br>
              <a:rPr lang="es-ES_tradnl" b="1" dirty="0" smtClean="0">
                <a:solidFill>
                  <a:schemeClr val="accent1"/>
                </a:solidFill>
              </a:rPr>
            </a:br>
            <a:r>
              <a:rPr lang="es-ES_tradnl" b="1" dirty="0" smtClean="0">
                <a:solidFill>
                  <a:schemeClr val="accent1"/>
                </a:solidFill>
              </a:rPr>
              <a:t/>
            </a:r>
            <a:br>
              <a:rPr lang="es-ES_tradnl" b="1" dirty="0" smtClean="0">
                <a:solidFill>
                  <a:schemeClr val="accent1"/>
                </a:solidFill>
              </a:rPr>
            </a:br>
            <a:endParaRPr lang="es-ES"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2400" y="44624"/>
            <a:ext cx="8164513" cy="1143000"/>
          </a:xfrm>
        </p:spPr>
        <p:txBody>
          <a:bodyPr/>
          <a:lstStyle/>
          <a:p>
            <a:r>
              <a:rPr lang="es-CL" sz="2000" b="1" dirty="0" smtClean="0"/>
              <a:t>Gastos Gobierno Central Presupuestario</a:t>
            </a:r>
            <a:br>
              <a:rPr lang="es-CL" sz="2000" b="1" dirty="0" smtClean="0"/>
            </a:br>
            <a:r>
              <a:rPr lang="es-CL" sz="2000" b="1" dirty="0" smtClean="0"/>
              <a:t>Acumulado al tercer trimestre 2014</a:t>
            </a:r>
            <a:br>
              <a:rPr lang="es-CL" sz="2000" b="1" dirty="0" smtClean="0"/>
            </a:br>
            <a:r>
              <a:rPr lang="es-CL" sz="1800" dirty="0" smtClean="0"/>
              <a:t>(millones de pesos y %) </a:t>
            </a:r>
            <a:endParaRPr lang="es-ES" sz="2000" b="1" dirty="0"/>
          </a:p>
        </p:txBody>
      </p:sp>
      <p:sp>
        <p:nvSpPr>
          <p:cNvPr id="4" name="3 Marcador de número de diapositiva"/>
          <p:cNvSpPr>
            <a:spLocks noGrp="1"/>
          </p:cNvSpPr>
          <p:nvPr>
            <p:ph type="sldNum" sz="quarter" idx="11"/>
          </p:nvPr>
        </p:nvSpPr>
        <p:spPr/>
        <p:txBody>
          <a:bodyPr/>
          <a:lstStyle/>
          <a:p>
            <a:fld id="{21C40647-8D08-4959-A7DF-2D46E3B702B0}" type="slidenum">
              <a:rPr lang="en-US" smtClean="0"/>
              <a:pPr/>
              <a:t>9</a:t>
            </a:fld>
            <a:endParaRPr lang="en-US"/>
          </a:p>
        </p:txBody>
      </p:sp>
      <p:graphicFrame>
        <p:nvGraphicFramePr>
          <p:cNvPr id="8" name="7 Marcador de contenido"/>
          <p:cNvGraphicFramePr>
            <a:graphicFrameLocks noGrp="1"/>
          </p:cNvGraphicFramePr>
          <p:nvPr>
            <p:ph idx="1"/>
          </p:nvPr>
        </p:nvGraphicFramePr>
        <p:xfrm>
          <a:off x="539551" y="2132856"/>
          <a:ext cx="7560840" cy="2636932"/>
        </p:xfrm>
        <a:graphic>
          <a:graphicData uri="http://schemas.openxmlformats.org/drawingml/2006/table">
            <a:tbl>
              <a:tblPr/>
              <a:tblGrid>
                <a:gridCol w="3389343"/>
                <a:gridCol w="1390499"/>
                <a:gridCol w="1390499"/>
                <a:gridCol w="1390499"/>
              </a:tblGrid>
              <a:tr h="311440">
                <a:tc rowSpan="2">
                  <a:txBody>
                    <a:bodyPr/>
                    <a:lstStyle/>
                    <a:p>
                      <a:pPr algn="l" fontAlgn="b"/>
                      <a:endParaRPr lang="es-ES" sz="1600" b="0" i="0" u="sng" strike="noStrike" dirty="0">
                        <a:solidFill>
                          <a:srgbClr val="000000"/>
                        </a:solidFill>
                        <a:latin typeface="Calibri"/>
                      </a:endParaRPr>
                    </a:p>
                  </a:txBody>
                  <a:tcPr marL="9525" marR="9525" marT="9525" marB="0" anchor="b">
                    <a:lnL w="12700" cap="flat" cmpd="sng" algn="ctr">
                      <a:solidFill>
                        <a:srgbClr val="4F81BD"/>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600" b="1" i="0" u="none" strike="noStrike" dirty="0">
                          <a:solidFill>
                            <a:srgbClr val="FFFFFF"/>
                          </a:solidFill>
                          <a:latin typeface="Calibri"/>
                        </a:rPr>
                        <a:t>Millones</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600" b="1" i="0" u="none" strike="noStrike">
                          <a:solidFill>
                            <a:srgbClr val="FFFFFF"/>
                          </a:solidFill>
                          <a:latin typeface="Calibri"/>
                        </a:rPr>
                        <a:t>% del</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4F81BD"/>
                    </a:solidFill>
                  </a:tcPr>
                </a:tc>
                <a:tc>
                  <a:txBody>
                    <a:bodyPr/>
                    <a:lstStyle/>
                    <a:p>
                      <a:pPr algn="ctr" rtl="0" fontAlgn="b"/>
                      <a:r>
                        <a:rPr lang="es-ES" sz="1600" b="1" i="0" u="none" strike="noStrike">
                          <a:solidFill>
                            <a:srgbClr val="FFFFFF"/>
                          </a:solidFill>
                          <a:latin typeface="Calibri"/>
                        </a:rPr>
                        <a:t>Var . real  </a:t>
                      </a:r>
                    </a:p>
                  </a:txBody>
                  <a:tcPr marL="9525" marR="9525" marT="9525" marB="0" anchor="b">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a:noFill/>
                    </a:lnB>
                    <a:solidFill>
                      <a:srgbClr val="4F81BD"/>
                    </a:solidFill>
                  </a:tcPr>
                </a:tc>
              </a:tr>
              <a:tr h="311440">
                <a:tc vMerge="1">
                  <a:txBody>
                    <a:bodyPr/>
                    <a:lstStyle/>
                    <a:p>
                      <a:endParaRPr lang="es-ES"/>
                    </a:p>
                  </a:txBody>
                  <a:tcPr/>
                </a:tc>
                <a:tc>
                  <a:txBody>
                    <a:bodyPr/>
                    <a:lstStyle/>
                    <a:p>
                      <a:pPr algn="ctr" rtl="0" fontAlgn="b"/>
                      <a:r>
                        <a:rPr lang="es-ES" sz="1600" b="1" i="0" u="none" strike="noStrike">
                          <a:solidFill>
                            <a:srgbClr val="FFFFFF"/>
                          </a:solidFill>
                          <a:latin typeface="Calibri"/>
                        </a:rPr>
                        <a:t> de pesos </a:t>
                      </a:r>
                    </a:p>
                  </a:txBody>
                  <a:tcPr marL="9525" marR="9525" marT="9525" marB="0" anchor="b">
                    <a:lnL>
                      <a:noFill/>
                    </a:lnL>
                    <a:lnR>
                      <a:noFill/>
                    </a:lnR>
                    <a:lnT>
                      <a:noFill/>
                    </a:lnT>
                    <a:lnB>
                      <a:noFill/>
                    </a:lnB>
                    <a:solidFill>
                      <a:srgbClr val="4F81BD"/>
                    </a:solidFill>
                  </a:tcPr>
                </a:tc>
                <a:tc>
                  <a:txBody>
                    <a:bodyPr/>
                    <a:lstStyle/>
                    <a:p>
                      <a:pPr algn="ctr" rtl="0" fontAlgn="b"/>
                      <a:r>
                        <a:rPr lang="es-ES" sz="1600" b="1" i="0" u="none" strike="noStrike">
                          <a:solidFill>
                            <a:srgbClr val="FFFFFF"/>
                          </a:solidFill>
                          <a:latin typeface="Calibri"/>
                        </a:rPr>
                        <a:t>total</a:t>
                      </a:r>
                    </a:p>
                  </a:txBody>
                  <a:tcPr marL="9525" marR="9525" marT="9525" marB="0" anchor="b">
                    <a:lnL>
                      <a:noFill/>
                    </a:lnL>
                    <a:lnR>
                      <a:noFill/>
                    </a:lnR>
                    <a:lnT>
                      <a:noFill/>
                    </a:lnT>
                    <a:lnB>
                      <a:noFill/>
                    </a:lnB>
                    <a:solidFill>
                      <a:srgbClr val="4F81BD"/>
                    </a:solidFill>
                  </a:tcPr>
                </a:tc>
                <a:tc>
                  <a:txBody>
                    <a:bodyPr/>
                    <a:lstStyle/>
                    <a:p>
                      <a:pPr algn="ctr" rtl="0" fontAlgn="b"/>
                      <a:r>
                        <a:rPr lang="es-ES" sz="1600" b="1" i="0" u="none" strike="noStrike">
                          <a:solidFill>
                            <a:srgbClr val="FFFFFF"/>
                          </a:solidFill>
                          <a:latin typeface="Calibri"/>
                        </a:rPr>
                        <a:t>anual  (%) </a:t>
                      </a:r>
                    </a:p>
                  </a:txBody>
                  <a:tcPr marL="9525" marR="9525" marT="9525" marB="0" anchor="b">
                    <a:lnL>
                      <a:noFill/>
                    </a:lnL>
                    <a:lnR w="12700" cap="flat" cmpd="sng" algn="ctr">
                      <a:solidFill>
                        <a:srgbClr val="4F81BD"/>
                      </a:solidFill>
                      <a:prstDash val="solid"/>
                      <a:round/>
                      <a:headEnd type="none" w="med" len="med"/>
                      <a:tailEnd type="none" w="med" len="med"/>
                    </a:lnR>
                    <a:lnT>
                      <a:noFill/>
                    </a:lnT>
                    <a:lnB>
                      <a:noFill/>
                    </a:lnB>
                    <a:solidFill>
                      <a:srgbClr val="4F81BD"/>
                    </a:solidFill>
                  </a:tcPr>
                </a:tc>
              </a:tr>
              <a:tr h="501804">
                <a:tc>
                  <a:txBody>
                    <a:bodyPr/>
                    <a:lstStyle/>
                    <a:p>
                      <a:pPr lvl="1" algn="l" rtl="0" fontAlgn="b"/>
                      <a:r>
                        <a:rPr lang="es-ES" sz="1600" b="0" i="0" u="none" strike="noStrike" dirty="0">
                          <a:solidFill>
                            <a:srgbClr val="000000"/>
                          </a:solidFill>
                          <a:latin typeface="Calibri"/>
                        </a:rPr>
                        <a:t>Gastos corrientes</a:t>
                      </a:r>
                    </a:p>
                  </a:txBody>
                  <a:tcPr marL="9525" marR="9525" marT="9525" marB="0" anchor="b">
                    <a:lnL w="12700" cap="flat" cmpd="sng" algn="ctr">
                      <a:solidFill>
                        <a:srgbClr val="4F81BD"/>
                      </a:solidFill>
                      <a:prstDash val="solid"/>
                      <a:round/>
                      <a:headEnd type="none" w="med" len="med"/>
                      <a:tailEnd type="none" w="med" len="med"/>
                    </a:lnL>
                    <a:lnR>
                      <a:noFill/>
                    </a:lnR>
                    <a:lnT>
                      <a:noFill/>
                    </a:lnT>
                    <a:lnB>
                      <a:noFill/>
                    </a:lnB>
                  </a:tcPr>
                </a:tc>
                <a:tc>
                  <a:txBody>
                    <a:bodyPr/>
                    <a:lstStyle/>
                    <a:p>
                      <a:pPr algn="r" rtl="0" fontAlgn="b"/>
                      <a:r>
                        <a:rPr lang="es-ES" sz="1600" b="0" i="0" u="none" strike="noStrike" dirty="0">
                          <a:solidFill>
                            <a:srgbClr val="000000"/>
                          </a:solidFill>
                          <a:latin typeface="Calibri"/>
                        </a:rPr>
                        <a:t>19.013.974</a:t>
                      </a:r>
                    </a:p>
                  </a:txBody>
                  <a:tcPr marL="9525" marR="9525" marT="9525" marB="0" anchor="b">
                    <a:lnL>
                      <a:noFill/>
                    </a:lnL>
                    <a:lnR>
                      <a:noFill/>
                    </a:lnR>
                    <a:lnT>
                      <a:noFill/>
                    </a:lnT>
                    <a:lnB>
                      <a:noFill/>
                    </a:lnB>
                  </a:tcPr>
                </a:tc>
                <a:tc>
                  <a:txBody>
                    <a:bodyPr/>
                    <a:lstStyle/>
                    <a:p>
                      <a:pPr algn="ctr" rtl="0" fontAlgn="b"/>
                      <a:r>
                        <a:rPr lang="es-ES" sz="1600" b="0" i="0" u="none" strike="noStrike">
                          <a:solidFill>
                            <a:srgbClr val="000000"/>
                          </a:solidFill>
                          <a:latin typeface="Calibri"/>
                        </a:rPr>
                        <a:t>85,3%</a:t>
                      </a:r>
                    </a:p>
                  </a:txBody>
                  <a:tcPr marL="9525" marR="9525" marT="9525" marB="0" anchor="b">
                    <a:lnL>
                      <a:noFill/>
                    </a:lnL>
                    <a:lnR>
                      <a:noFill/>
                    </a:lnR>
                    <a:lnT>
                      <a:noFill/>
                    </a:lnT>
                    <a:lnB>
                      <a:noFill/>
                    </a:lnB>
                  </a:tcPr>
                </a:tc>
                <a:tc>
                  <a:txBody>
                    <a:bodyPr/>
                    <a:lstStyle/>
                    <a:p>
                      <a:pPr algn="ctr" rtl="0" fontAlgn="b"/>
                      <a:r>
                        <a:rPr lang="es-ES" sz="1600" b="0" i="0" u="none" strike="noStrike">
                          <a:solidFill>
                            <a:srgbClr val="000000"/>
                          </a:solidFill>
                          <a:latin typeface="Calibri"/>
                        </a:rPr>
                        <a:t>5,8%</a:t>
                      </a:r>
                    </a:p>
                  </a:txBody>
                  <a:tcPr marL="9525" marR="9525" marT="9525" marB="0" anchor="b">
                    <a:lnL>
                      <a:noFill/>
                    </a:lnL>
                    <a:lnR w="12700" cap="flat" cmpd="sng" algn="ctr">
                      <a:solidFill>
                        <a:srgbClr val="4F81BD"/>
                      </a:solidFill>
                      <a:prstDash val="solid"/>
                      <a:round/>
                      <a:headEnd type="none" w="med" len="med"/>
                      <a:tailEnd type="none" w="med" len="med"/>
                    </a:lnR>
                    <a:lnT>
                      <a:noFill/>
                    </a:lnT>
                    <a:lnB>
                      <a:noFill/>
                    </a:lnB>
                  </a:tcPr>
                </a:tc>
              </a:tr>
              <a:tr h="701090">
                <a:tc>
                  <a:txBody>
                    <a:bodyPr/>
                    <a:lstStyle/>
                    <a:p>
                      <a:pPr algn="l" rtl="0" fontAlgn="b"/>
                      <a:r>
                        <a:rPr lang="es-ES" sz="1600" b="0" i="0" u="none" strike="noStrike" dirty="0">
                          <a:solidFill>
                            <a:srgbClr val="000000"/>
                          </a:solidFill>
                          <a:latin typeface="Calibri"/>
                        </a:rPr>
                        <a:t>  </a:t>
                      </a:r>
                    </a:p>
                    <a:p>
                      <a:pPr lvl="1" algn="l" rtl="0" fontAlgn="b"/>
                      <a:r>
                        <a:rPr lang="es-ES" sz="1600" b="0" i="0" u="none" strike="noStrike" dirty="0">
                          <a:solidFill>
                            <a:srgbClr val="000000"/>
                          </a:solidFill>
                          <a:latin typeface="Calibri"/>
                        </a:rPr>
                        <a:t>Gastos de capital</a:t>
                      </a:r>
                    </a:p>
                  </a:txBody>
                  <a:tcPr marL="9525" marR="9525" marT="9525" marB="0" anchor="b">
                    <a:lnL w="12700" cap="flat" cmpd="sng" algn="ctr">
                      <a:solidFill>
                        <a:srgbClr val="4F81BD"/>
                      </a:solidFill>
                      <a:prstDash val="solid"/>
                      <a:round/>
                      <a:headEnd type="none" w="med" len="med"/>
                      <a:tailEnd type="none" w="med" len="med"/>
                    </a:lnL>
                    <a:lnR>
                      <a:noFill/>
                    </a:lnR>
                    <a:lnT>
                      <a:noFill/>
                    </a:lnT>
                    <a:lnB>
                      <a:noFill/>
                    </a:lnB>
                  </a:tcPr>
                </a:tc>
                <a:tc>
                  <a:txBody>
                    <a:bodyPr/>
                    <a:lstStyle/>
                    <a:p>
                      <a:pPr algn="r" rtl="0" fontAlgn="b"/>
                      <a:r>
                        <a:rPr lang="es-ES" sz="1600" b="0" i="0" u="none" strike="noStrike" dirty="0">
                          <a:solidFill>
                            <a:srgbClr val="000000"/>
                          </a:solidFill>
                          <a:latin typeface="Calibri"/>
                        </a:rPr>
                        <a:t>3.289.191</a:t>
                      </a:r>
                    </a:p>
                  </a:txBody>
                  <a:tcPr marL="9525" marR="9525" marT="9525" marB="0" anchor="b">
                    <a:lnL>
                      <a:noFill/>
                    </a:lnL>
                    <a:lnR>
                      <a:noFill/>
                    </a:lnR>
                    <a:lnT>
                      <a:noFill/>
                    </a:lnT>
                    <a:lnB>
                      <a:noFill/>
                    </a:lnB>
                  </a:tcPr>
                </a:tc>
                <a:tc>
                  <a:txBody>
                    <a:bodyPr/>
                    <a:lstStyle/>
                    <a:p>
                      <a:pPr algn="ctr" rtl="0" fontAlgn="b"/>
                      <a:r>
                        <a:rPr lang="es-ES" sz="1600" b="0" i="0" u="none" strike="noStrike" dirty="0">
                          <a:solidFill>
                            <a:srgbClr val="000000"/>
                          </a:solidFill>
                          <a:latin typeface="Calibri"/>
                        </a:rPr>
                        <a:t>14,7%</a:t>
                      </a:r>
                    </a:p>
                  </a:txBody>
                  <a:tcPr marL="9525" marR="9525" marT="9525" marB="0" anchor="b">
                    <a:lnL>
                      <a:noFill/>
                    </a:lnL>
                    <a:lnR>
                      <a:noFill/>
                    </a:lnR>
                    <a:lnT>
                      <a:noFill/>
                    </a:lnT>
                    <a:lnB>
                      <a:noFill/>
                    </a:lnB>
                  </a:tcPr>
                </a:tc>
                <a:tc>
                  <a:txBody>
                    <a:bodyPr/>
                    <a:lstStyle/>
                    <a:p>
                      <a:pPr algn="ctr" rtl="0" fontAlgn="b"/>
                      <a:r>
                        <a:rPr lang="es-ES" sz="1600" b="0" i="0" u="none" strike="noStrike" dirty="0">
                          <a:solidFill>
                            <a:srgbClr val="000000"/>
                          </a:solidFill>
                          <a:latin typeface="Calibri"/>
                        </a:rPr>
                        <a:t>-1,6%</a:t>
                      </a:r>
                    </a:p>
                  </a:txBody>
                  <a:tcPr marL="9525" marR="9525" marT="9525" marB="0" anchor="b">
                    <a:lnL>
                      <a:noFill/>
                    </a:lnL>
                    <a:lnR w="12700" cap="flat" cmpd="sng" algn="ctr">
                      <a:solidFill>
                        <a:srgbClr val="4F81BD"/>
                      </a:solidFill>
                      <a:prstDash val="solid"/>
                      <a:round/>
                      <a:headEnd type="none" w="med" len="med"/>
                      <a:tailEnd type="none" w="med" len="med"/>
                    </a:lnR>
                    <a:lnT>
                      <a:noFill/>
                    </a:lnT>
                    <a:lnB>
                      <a:noFill/>
                    </a:lnB>
                  </a:tcPr>
                </a:tc>
              </a:tr>
              <a:tr h="309354">
                <a:tc>
                  <a:txBody>
                    <a:bodyPr/>
                    <a:lstStyle/>
                    <a:p>
                      <a:pPr algn="l" rtl="0" fontAlgn="b"/>
                      <a:r>
                        <a:rPr lang="es-ES" sz="1600" b="0" i="0" u="none" strike="noStrike" dirty="0">
                          <a:solidFill>
                            <a:srgbClr val="000000"/>
                          </a:solidFill>
                          <a:latin typeface="Calibri"/>
                        </a:rPr>
                        <a:t>  </a:t>
                      </a:r>
                    </a:p>
                  </a:txBody>
                  <a:tcPr marL="9525" marR="9525" marT="9525" marB="0" anchor="b">
                    <a:lnL w="12700" cap="flat" cmpd="sng" algn="ctr">
                      <a:solidFill>
                        <a:srgbClr val="4F81BD"/>
                      </a:solidFill>
                      <a:prstDash val="solid"/>
                      <a:round/>
                      <a:headEnd type="none" w="med" len="med"/>
                      <a:tailEnd type="none" w="med" len="med"/>
                    </a:lnL>
                    <a:lnR>
                      <a:noFill/>
                    </a:lnR>
                    <a:lnT>
                      <a:noFill/>
                    </a:lnT>
                    <a:lnB>
                      <a:noFill/>
                    </a:lnB>
                  </a:tcPr>
                </a:tc>
                <a:tc>
                  <a:txBody>
                    <a:bodyPr/>
                    <a:lstStyle/>
                    <a:p>
                      <a:pPr algn="l" fontAlgn="ctr"/>
                      <a:endParaRPr lang="es-ES" sz="1600" b="0" i="0" u="none" strike="noStrike">
                        <a:solidFill>
                          <a:srgbClr val="000000"/>
                        </a:solidFill>
                        <a:latin typeface="Calibri"/>
                      </a:endParaRPr>
                    </a:p>
                  </a:txBody>
                  <a:tcPr marL="9525" marR="9525" marT="9525" marB="0" anchor="ctr">
                    <a:lnL>
                      <a:noFill/>
                    </a:lnL>
                    <a:lnR>
                      <a:noFill/>
                    </a:lnR>
                    <a:lnT>
                      <a:noFill/>
                    </a:lnT>
                    <a:lnB>
                      <a:noFill/>
                    </a:lnB>
                  </a:tcPr>
                </a:tc>
                <a:tc>
                  <a:txBody>
                    <a:bodyPr/>
                    <a:lstStyle/>
                    <a:p>
                      <a:pPr algn="ctr" fontAlgn="ctr"/>
                      <a:endParaRPr lang="es-ES" sz="1600" b="0" i="0" u="none" strike="noStrike" dirty="0">
                        <a:solidFill>
                          <a:srgbClr val="000000"/>
                        </a:solidFill>
                        <a:latin typeface="Calibri"/>
                      </a:endParaRPr>
                    </a:p>
                  </a:txBody>
                  <a:tcPr marL="9525" marR="9525" marT="9525" marB="0" anchor="ctr">
                    <a:lnL>
                      <a:noFill/>
                    </a:lnL>
                    <a:lnR>
                      <a:noFill/>
                    </a:lnR>
                    <a:lnT>
                      <a:noFill/>
                    </a:lnT>
                    <a:lnB>
                      <a:noFill/>
                    </a:lnB>
                  </a:tcPr>
                </a:tc>
                <a:tc>
                  <a:txBody>
                    <a:bodyPr/>
                    <a:lstStyle/>
                    <a:p>
                      <a:pPr algn="ctr" rtl="0" fontAlgn="b"/>
                      <a:r>
                        <a:rPr lang="es-ES" sz="1600" b="0" i="0" u="none" strike="noStrike" dirty="0">
                          <a:solidFill>
                            <a:srgbClr val="000000"/>
                          </a:solidFill>
                          <a:latin typeface="Calibri"/>
                        </a:rPr>
                        <a:t> </a:t>
                      </a:r>
                    </a:p>
                  </a:txBody>
                  <a:tcPr marL="9525" marR="9525" marT="9525" marB="0" anchor="b">
                    <a:lnL>
                      <a:noFill/>
                    </a:lnL>
                    <a:lnR w="12700" cap="flat" cmpd="sng" algn="ctr">
                      <a:solidFill>
                        <a:srgbClr val="4F81BD"/>
                      </a:solidFill>
                      <a:prstDash val="solid"/>
                      <a:round/>
                      <a:headEnd type="none" w="med" len="med"/>
                      <a:tailEnd type="none" w="med" len="med"/>
                    </a:lnR>
                    <a:lnT>
                      <a:noFill/>
                    </a:lnT>
                    <a:lnB>
                      <a:noFill/>
                    </a:lnB>
                  </a:tcPr>
                </a:tc>
              </a:tr>
              <a:tr h="501804">
                <a:tc>
                  <a:txBody>
                    <a:bodyPr/>
                    <a:lstStyle/>
                    <a:p>
                      <a:pPr lvl="1" algn="l" rtl="0" fontAlgn="b"/>
                      <a:r>
                        <a:rPr lang="es-ES" sz="1600" b="1" i="0" u="none" strike="noStrike" dirty="0">
                          <a:solidFill>
                            <a:srgbClr val="000000"/>
                          </a:solidFill>
                          <a:latin typeface="Calibri"/>
                        </a:rPr>
                        <a:t>TOTAL GASTOS </a:t>
                      </a:r>
                    </a:p>
                  </a:txBody>
                  <a:tcPr marL="9525" marR="9525" marT="9525" marB="0" anchor="ctr">
                    <a:lnL w="12700" cap="flat" cmpd="sng" algn="ctr">
                      <a:solidFill>
                        <a:srgbClr val="4F81BD"/>
                      </a:solidFill>
                      <a:prstDash val="solid"/>
                      <a:round/>
                      <a:headEnd type="none" w="med" len="med"/>
                      <a:tailEnd type="none" w="med" len="med"/>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r" rtl="0" fontAlgn="b"/>
                      <a:r>
                        <a:rPr lang="es-ES" sz="1600" b="1" i="0" u="none" strike="noStrike">
                          <a:solidFill>
                            <a:srgbClr val="000000"/>
                          </a:solidFill>
                          <a:latin typeface="Calibri"/>
                        </a:rPr>
                        <a:t>22.303.165</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ctr" rtl="0" fontAlgn="b"/>
                      <a:r>
                        <a:rPr lang="es-ES" sz="1600" b="1" i="0" u="none" strike="noStrike">
                          <a:solidFill>
                            <a:srgbClr val="000000"/>
                          </a:solidFill>
                          <a:latin typeface="Calibri"/>
                        </a:rPr>
                        <a:t>100,0%</a:t>
                      </a:r>
                    </a:p>
                  </a:txBody>
                  <a:tcPr marL="9525" marR="9525" marT="9525" marB="0" anchor="ctr">
                    <a:lnL>
                      <a:noFill/>
                    </a:lnL>
                    <a:lnR>
                      <a:noFill/>
                    </a:lnR>
                    <a:lnT>
                      <a:noFill/>
                    </a:lnT>
                    <a:lnB w="12700" cap="flat" cmpd="sng" algn="ctr">
                      <a:solidFill>
                        <a:srgbClr val="4F81BD"/>
                      </a:solidFill>
                      <a:prstDash val="solid"/>
                      <a:round/>
                      <a:headEnd type="none" w="med" len="med"/>
                      <a:tailEnd type="none" w="med" len="med"/>
                    </a:lnB>
                    <a:solidFill>
                      <a:srgbClr val="C6D9F1"/>
                    </a:solidFill>
                  </a:tcPr>
                </a:tc>
                <a:tc>
                  <a:txBody>
                    <a:bodyPr/>
                    <a:lstStyle/>
                    <a:p>
                      <a:pPr algn="ctr" rtl="0" fontAlgn="b"/>
                      <a:r>
                        <a:rPr lang="es-ES" sz="1600" b="1" i="0" u="none" strike="noStrike" dirty="0">
                          <a:solidFill>
                            <a:srgbClr val="000000"/>
                          </a:solidFill>
                          <a:latin typeface="Calibri"/>
                        </a:rPr>
                        <a:t>4,7%</a:t>
                      </a:r>
                    </a:p>
                  </a:txBody>
                  <a:tcPr marL="9525" marR="9525" marT="9525" marB="0" anchor="ctr">
                    <a:lnL>
                      <a:noFill/>
                    </a:lnL>
                    <a:lnR w="12700" cap="flat" cmpd="sng" algn="ctr">
                      <a:solidFill>
                        <a:srgbClr val="4F81BD"/>
                      </a:solidFill>
                      <a:prstDash val="solid"/>
                      <a:round/>
                      <a:headEnd type="none" w="med" len="med"/>
                      <a:tailEnd type="none" w="med" len="med"/>
                    </a:lnR>
                    <a:lnT>
                      <a:noFill/>
                    </a:lnT>
                    <a:lnB w="12700" cap="flat" cmpd="sng" algn="ctr">
                      <a:solidFill>
                        <a:srgbClr val="4F81BD"/>
                      </a:solidFill>
                      <a:prstDash val="solid"/>
                      <a:round/>
                      <a:headEnd type="none" w="med" len="med"/>
                      <a:tailEnd type="none" w="med" len="med"/>
                    </a:lnB>
                    <a:solidFill>
                      <a:srgbClr val="C6D9F1"/>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16116</TotalTime>
  <Words>1122</Words>
  <Application>Microsoft Office PowerPoint</Application>
  <PresentationFormat>Presentación en pantalla (4:3)</PresentationFormat>
  <Paragraphs>569</Paragraphs>
  <Slides>21</Slides>
  <Notes>0</Notes>
  <HiddenSlides>0</HiddenSlides>
  <MMClips>0</MMClips>
  <ScaleCrop>false</ScaleCrop>
  <HeadingPairs>
    <vt:vector size="4" baseType="variant">
      <vt:variant>
        <vt:lpstr>Tema</vt:lpstr>
      </vt:variant>
      <vt:variant>
        <vt:i4>3</vt:i4>
      </vt:variant>
      <vt:variant>
        <vt:lpstr>Títulos de diapositiva</vt:lpstr>
      </vt:variant>
      <vt:variant>
        <vt:i4>21</vt:i4>
      </vt:variant>
    </vt:vector>
  </HeadingPairs>
  <TitlesOfParts>
    <vt:vector size="24" baseType="lpstr">
      <vt:lpstr>Office Theme</vt:lpstr>
      <vt:lpstr>1_Office Theme</vt:lpstr>
      <vt:lpstr>2_Office Theme</vt:lpstr>
      <vt:lpstr>Ejecución Gobierno Central Tercer trimestre 2014     Sergio Granados Director de Presupuestos</vt:lpstr>
      <vt:lpstr>Resultado de la gestión al tercer trimestre 2014</vt:lpstr>
      <vt:lpstr>Balance Gobierno Central Total Acumulado al tercer trimestre 2014 (millones de pesos y %) </vt:lpstr>
      <vt:lpstr>Ingresos del Gobierno Central</vt:lpstr>
      <vt:lpstr>Ingresos Gobierno Central Total  Acumulado al tercer trimestre 2014 (millones de pesos y %)  </vt:lpstr>
      <vt:lpstr>Ingresos Tributarios Gobierno Central Total  Acumulado al tercer trimestre 2014 (millones de pesos y %)  </vt:lpstr>
      <vt:lpstr>Recaudación total del IVA Acumulado al tercer trimestre 2014  (variación real anual)  </vt:lpstr>
      <vt:lpstr>Gastos del Gobierno Central     </vt:lpstr>
      <vt:lpstr>Gastos Gobierno Central Presupuestario Acumulado al tercer trimestre 2014 (millones de pesos y %) </vt:lpstr>
      <vt:lpstr>Gastos Gobierno Central Presupuestario Ejecución acumulada I, II y III trimestre 2011-2014 (Porcentaje de avance sobre Ley Aprobada)</vt:lpstr>
      <vt:lpstr>Gasto Gobierno Presupuestario:  Total, Corriente y Capital. Acumulado al III trimestre 2011-2014 (Porcentaje de avance sobre Ley Aprobada)</vt:lpstr>
      <vt:lpstr>Gastos del Gobierno Central Presupuestario Ejecución mensual  2011-2014 (Porcentaje de avance sobre Ley Aprobada)</vt:lpstr>
      <vt:lpstr>Gastos del Gobierno Central Presupuestario Ejecución mensual  2011-2014 (Porcentaje de avance sobre Ley Aprobada)</vt:lpstr>
      <vt:lpstr>Gastos de Capital  Acumulado al tercer trimestre 2011-2014 (millones de pesos 2014)</vt:lpstr>
      <vt:lpstr>Gastos de Capital  Ejecución acumulada al I, II y III trimestre  2011-2014 (Porcentaje de avance sobre Ley Aprobada)</vt:lpstr>
      <vt:lpstr>Gastos de Capital  Ejecución mensual 2011-2014  (Porcentaje de avance sobre Ley Aprobada)</vt:lpstr>
      <vt:lpstr>Gasto Corriente 5 Ministerios con mayor gasto aprobado(1) (millones de pesos, % var. real anual y % de ejecución sobre Ley Aprobada)</vt:lpstr>
      <vt:lpstr>Gasto de Capital  5 Ministerios con mayor gasto aprobado(1) (millones de pesos, % var. real anual y % de ejecución sobre Ley Aprobada)</vt:lpstr>
      <vt:lpstr>Gasto ejecutado inversiones  Gobiernos Regionales al tercer trimestre 2014 (millones de pesos y % de ejecución sobre Ley Vigente)</vt:lpstr>
      <vt:lpstr>Activos y Pasivos Financieros</vt:lpstr>
      <vt:lpstr>Activos y Pasivos financieros del Fisco  Saldo al cierre de cada período (millones de US$ y porcentaje del PIB)</vt:lpstr>
    </vt:vector>
  </TitlesOfParts>
  <Company>Gabriel Badagnani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Executive Director</dc:creator>
  <cp:lastModifiedBy>mavc</cp:lastModifiedBy>
  <cp:revision>1111</cp:revision>
  <dcterms:created xsi:type="dcterms:W3CDTF">2013-04-27T21:34:01Z</dcterms:created>
  <dcterms:modified xsi:type="dcterms:W3CDTF">2014-10-30T14:45:23Z</dcterms:modified>
</cp:coreProperties>
</file>